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066"/>
    <a:srgbClr val="DFECE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96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1240"/>
            <a:ext cx="7346600" cy="2317950"/>
          </a:xfrm>
          <a:prstGeom prst="rect">
            <a:avLst/>
          </a:prstGeom>
          <a:noFill/>
          <a:ln/>
        </p:spPr>
        <p:txBody>
          <a:bodyPr wrap="square" lIns="0" tIns="0" rIns="0" bIns="0" rtlCol="0" anchor="t"/>
          <a:lstStyle/>
          <a:p>
            <a:pPr marL="0" indent="0" algn="l">
              <a:lnSpc>
                <a:spcPts val="5550"/>
              </a:lnSpc>
              <a:buNone/>
            </a:pPr>
            <a:r>
              <a:rPr lang="en-US" sz="4400" dirty="0">
                <a:solidFill>
                  <a:srgbClr val="FFFFFF"/>
                </a:solidFill>
                <a:latin typeface="Times New Roman" panose="02020603050405020304" pitchFamily="18" charset="0"/>
                <a:ea typeface="Kanit Light" pitchFamily="34" charset="-122"/>
                <a:cs typeface="Times New Roman" panose="02020603050405020304" pitchFamily="18" charset="0"/>
              </a:rPr>
              <a:t>Unlocking Value: A Data-Driven Analysis of the Used Car Market</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793790" y="5166598"/>
            <a:ext cx="7556421" cy="362903"/>
          </a:xfrm>
          <a:prstGeom prst="rect">
            <a:avLst/>
          </a:prstGeom>
          <a:noFill/>
          <a:ln/>
        </p:spPr>
        <p:txBody>
          <a:bodyPr wrap="none" lIns="0" tIns="0" rIns="0" bIns="0" rtlCol="0" anchor="t"/>
          <a:lstStyle/>
          <a:p>
            <a:pPr marL="0" indent="0" algn="l">
              <a:lnSpc>
                <a:spcPts val="2850"/>
              </a:lnSpc>
              <a:buNone/>
            </a:pPr>
            <a:r>
              <a:rPr lang="en-US" sz="2400" dirty="0">
                <a:solidFill>
                  <a:srgbClr val="FFFFFF"/>
                </a:solidFill>
                <a:latin typeface="Times New Roman" panose="02020603050405020304" pitchFamily="18" charset="0"/>
                <a:ea typeface="Martel Sans" pitchFamily="34" charset="-122"/>
                <a:cs typeface="Times New Roman" panose="02020603050405020304" pitchFamily="18" charset="0"/>
              </a:rPr>
              <a:t>Presented By Mohammed Shahrukh</a:t>
            </a:r>
            <a:endParaRPr lang="en-US" sz="2400" dirty="0">
              <a:latin typeface="Times New Roman" panose="02020603050405020304" pitchFamily="18" charset="0"/>
              <a:cs typeface="Times New Roman" panose="02020603050405020304" pitchFamily="18" charset="0"/>
            </a:endParaRPr>
          </a:p>
        </p:txBody>
      </p:sp>
      <p:pic>
        <p:nvPicPr>
          <p:cNvPr id="5" name="Picture 2" descr="Suzuki car PNG transparent image download, size: 600x338px">
            <a:extLst>
              <a:ext uri="{FF2B5EF4-FFF2-40B4-BE49-F238E27FC236}">
                <a16:creationId xmlns:a16="http://schemas.microsoft.com/office/drawing/2014/main" id="{12EB9BB0-5D9D-90D3-9963-53ABA9954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775" y="2523438"/>
            <a:ext cx="8107975" cy="51688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18905" y="956666"/>
            <a:ext cx="5706070" cy="566976"/>
          </a:xfrm>
          <a:prstGeom prst="rect">
            <a:avLst/>
          </a:prstGeom>
          <a:noFill/>
          <a:ln/>
        </p:spPr>
        <p:txBody>
          <a:bodyPr wrap="none" lIns="0" tIns="0" rIns="0" bIns="0" rtlCol="0" anchor="t"/>
          <a:lstStyle/>
          <a:p>
            <a:pPr marL="0" indent="0" algn="ctr">
              <a:lnSpc>
                <a:spcPts val="4450"/>
              </a:lnSpc>
              <a:buNone/>
            </a:pPr>
            <a:r>
              <a:rPr lang="en-US" sz="4400" dirty="0">
                <a:solidFill>
                  <a:srgbClr val="FFFFFF"/>
                </a:solidFill>
                <a:latin typeface="Times New Roman" panose="02020603050405020304" pitchFamily="18" charset="0"/>
                <a:ea typeface="Kanit Light" pitchFamily="34" charset="-122"/>
                <a:cs typeface="Times New Roman" panose="02020603050405020304" pitchFamily="18" charset="0"/>
              </a:rPr>
              <a:t>Conclusion &amp; Future Outlook</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793790" y="203382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Successful Data Acquisition:</a:t>
            </a: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 We successfully demonstrated robust web scraping of Cars24.com data, overcoming significant technical hurdles.</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793790" y="3201829"/>
            <a:ext cx="7556421" cy="1451610"/>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Market Insights:</a:t>
            </a: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 Our analysis provided valuable insights into Maruti Suzuki's used car market, highlighting city-specific trends, fuel type preferences, and the impact of transmission type on resale value.</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793790" y="473273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Strategic Value:</a:t>
            </a: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 This project underscores the power of web scraping and data analysis in understanding market dynamics and informing data-driven decisions for buyers and sellers alike.</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793790" y="590073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Future Work:</a:t>
            </a: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 Expanding to more car brands and cities, and integrating predictive modeling for more accurate resale value forecasts.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37066">
              <a:alpha val="80000"/>
            </a:srgbClr>
          </a:solidFill>
          <a:ln/>
        </p:spPr>
      </p:sp>
      <p:sp>
        <p:nvSpPr>
          <p:cNvPr id="4" name="Text 1"/>
          <p:cNvSpPr/>
          <p:nvPr/>
        </p:nvSpPr>
        <p:spPr>
          <a:xfrm>
            <a:off x="793790" y="2300407"/>
            <a:ext cx="13042821" cy="2126456"/>
          </a:xfrm>
          <a:prstGeom prst="rect">
            <a:avLst/>
          </a:prstGeom>
          <a:noFill/>
          <a:ln/>
        </p:spPr>
        <p:txBody>
          <a:bodyPr wrap="none" lIns="0" tIns="0" rIns="0" bIns="0" rtlCol="0" anchor="t"/>
          <a:lstStyle/>
          <a:p>
            <a:pPr marL="0" indent="0" algn="ctr">
              <a:lnSpc>
                <a:spcPts val="16700"/>
              </a:lnSpc>
              <a:buNone/>
            </a:pPr>
            <a:r>
              <a:rPr lang="en-US" sz="19200" dirty="0">
                <a:solidFill>
                  <a:srgbClr val="FFFFFF"/>
                </a:solidFill>
                <a:latin typeface="Times New Roman" panose="02020603050405020304" pitchFamily="18" charset="0"/>
                <a:ea typeface="Kanit Light" pitchFamily="34" charset="-122"/>
                <a:cs typeface="Times New Roman" panose="02020603050405020304" pitchFamily="18" charset="0"/>
              </a:rPr>
              <a:t>Thank You</a:t>
            </a:r>
            <a:endParaRPr lang="en-US" sz="19200" dirty="0">
              <a:latin typeface="Times New Roman" panose="02020603050405020304" pitchFamily="18" charset="0"/>
              <a:cs typeface="Times New Roman" panose="02020603050405020304" pitchFamily="18" charset="0"/>
            </a:endParaRPr>
          </a:p>
        </p:txBody>
      </p:sp>
      <p:sp>
        <p:nvSpPr>
          <p:cNvPr id="5" name="Text 2"/>
          <p:cNvSpPr/>
          <p:nvPr/>
        </p:nvSpPr>
        <p:spPr>
          <a:xfrm>
            <a:off x="793790" y="4767024"/>
            <a:ext cx="13042821" cy="453509"/>
          </a:xfrm>
          <a:prstGeom prst="rect">
            <a:avLst/>
          </a:prstGeom>
          <a:noFill/>
          <a:ln/>
        </p:spPr>
        <p:txBody>
          <a:bodyPr wrap="none" lIns="0" tIns="0" rIns="0" bIns="0" rtlCol="0" anchor="t"/>
          <a:lstStyle/>
          <a:p>
            <a:pPr marL="0" indent="0" algn="ctr">
              <a:lnSpc>
                <a:spcPts val="3550"/>
              </a:lnSpc>
              <a:buNone/>
            </a:pPr>
            <a:r>
              <a:rPr lang="en-US" sz="2800" dirty="0">
                <a:solidFill>
                  <a:srgbClr val="FFFFFF"/>
                </a:solidFill>
                <a:latin typeface="Times New Roman" panose="02020603050405020304" pitchFamily="18" charset="0"/>
                <a:ea typeface="Martel Sans" pitchFamily="34" charset="-122"/>
                <a:cs typeface="Times New Roman" panose="02020603050405020304" pitchFamily="18" charset="0"/>
              </a:rPr>
              <a:t>Questions? Comments? Please feel free to reach out to our team.</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93790" y="5475684"/>
            <a:ext cx="13042821" cy="453509"/>
          </a:xfrm>
          <a:prstGeom prst="rect">
            <a:avLst/>
          </a:prstGeom>
          <a:noFill/>
          <a:ln/>
        </p:spPr>
        <p:txBody>
          <a:bodyPr wrap="none" lIns="0" tIns="0" rIns="0" bIns="0" rtlCol="0" anchor="t"/>
          <a:lstStyle/>
          <a:p>
            <a:pPr marL="0" indent="0" algn="ctr">
              <a:lnSpc>
                <a:spcPts val="3550"/>
              </a:lnSpc>
              <a:buNone/>
            </a:pPr>
            <a:r>
              <a:rPr lang="en-US" sz="2800" b="1" u="sng" dirty="0">
                <a:solidFill>
                  <a:srgbClr val="FFFFFF"/>
                </a:solidFill>
                <a:latin typeface="Times New Roman" panose="02020603050405020304" pitchFamily="18" charset="0"/>
                <a:ea typeface="Martel Sans" pitchFamily="34" charset="-122"/>
                <a:cs typeface="Times New Roman" panose="02020603050405020304" pitchFamily="18" charset="0"/>
              </a:rPr>
              <a:t>T</a:t>
            </a:r>
            <a:r>
              <a:rPr lang="en-US" sz="2800" b="1" dirty="0">
                <a:solidFill>
                  <a:srgbClr val="FFFFFF"/>
                </a:solidFill>
                <a:latin typeface="Times New Roman" panose="02020603050405020304" pitchFamily="18" charset="0"/>
                <a:ea typeface="Martel Sans" pitchFamily="34" charset="-122"/>
                <a:cs typeface="Times New Roman" panose="02020603050405020304" pitchFamily="18" charset="0"/>
              </a:rPr>
              <a:t>eam A</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5046940" y="1526858"/>
            <a:ext cx="4536519" cy="566976"/>
          </a:xfrm>
          <a:prstGeom prst="rect">
            <a:avLst/>
          </a:prstGeom>
          <a:solidFill>
            <a:srgbClr val="437066"/>
          </a:solidFill>
          <a:ln/>
        </p:spPr>
        <p:txBody>
          <a:bodyPr wrap="none" lIns="0" tIns="0" rIns="0" bIns="0" rtlCol="0" anchor="t"/>
          <a:lstStyle/>
          <a:p>
            <a:pPr marL="0" indent="0" algn="ctr">
              <a:lnSpc>
                <a:spcPts val="4450"/>
              </a:lnSpc>
              <a:buNone/>
            </a:pPr>
            <a:r>
              <a:rPr lang="en-US" sz="3600" dirty="0">
                <a:solidFill>
                  <a:schemeClr val="bg1"/>
                </a:solidFill>
                <a:latin typeface="Times New Roman" panose="02020603050405020304" pitchFamily="18" charset="0"/>
                <a:ea typeface="Kanit Light" pitchFamily="34" charset="-122"/>
                <a:cs typeface="Times New Roman" panose="02020603050405020304" pitchFamily="18" charset="0"/>
              </a:rPr>
              <a:t>Executive Summary</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816412" y="2719626"/>
            <a:ext cx="4196358" cy="4013597"/>
          </a:xfrm>
          <a:prstGeom prst="roundRect">
            <a:avLst>
              <a:gd name="adj" fmla="val 3645"/>
            </a:avLst>
          </a:prstGeom>
          <a:solidFill>
            <a:srgbClr val="FFFFFF"/>
          </a:solidFill>
          <a:ln/>
        </p:spPr>
      </p:sp>
      <p:sp>
        <p:nvSpPr>
          <p:cNvPr id="6" name="Shape 3"/>
          <p:cNvSpPr/>
          <p:nvPr/>
        </p:nvSpPr>
        <p:spPr>
          <a:xfrm>
            <a:off x="793790" y="2658666"/>
            <a:ext cx="4196358" cy="121920"/>
          </a:xfrm>
          <a:prstGeom prst="roundRect">
            <a:avLst>
              <a:gd name="adj" fmla="val 78139"/>
            </a:avLst>
          </a:prstGeom>
          <a:solidFill>
            <a:srgbClr val="437066"/>
          </a:solidFill>
          <a:ln/>
        </p:spPr>
      </p:sp>
      <p:sp>
        <p:nvSpPr>
          <p:cNvPr id="7" name="Shape 4"/>
          <p:cNvSpPr/>
          <p:nvPr/>
        </p:nvSpPr>
        <p:spPr>
          <a:xfrm>
            <a:off x="2551688" y="2348984"/>
            <a:ext cx="680442" cy="680442"/>
          </a:xfrm>
          <a:prstGeom prst="roundRect">
            <a:avLst>
              <a:gd name="adj" fmla="val 134383"/>
            </a:avLst>
          </a:prstGeom>
          <a:solidFill>
            <a:srgbClr val="437066"/>
          </a:solidFill>
          <a:ln/>
        </p:spPr>
      </p:sp>
      <p:pic>
        <p:nvPicPr>
          <p:cNvPr id="8" name="Image 1" descr="preencoded.png"/>
          <p:cNvPicPr>
            <a:picLocks noChangeAspect="1"/>
          </p:cNvPicPr>
          <p:nvPr/>
        </p:nvPicPr>
        <p:blipFill>
          <a:blip r:embed="rId3"/>
          <a:stretch>
            <a:fillRect/>
          </a:stretch>
        </p:blipFill>
        <p:spPr>
          <a:xfrm>
            <a:off x="2755761" y="2519124"/>
            <a:ext cx="272177" cy="340162"/>
          </a:xfrm>
          <a:prstGeom prst="rect">
            <a:avLst/>
          </a:prstGeom>
        </p:spPr>
      </p:pic>
      <p:sp>
        <p:nvSpPr>
          <p:cNvPr id="9" name="Text 5"/>
          <p:cNvSpPr/>
          <p:nvPr/>
        </p:nvSpPr>
        <p:spPr>
          <a:xfrm>
            <a:off x="1051084" y="314337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Project Overview</a:t>
            </a:r>
            <a:endParaRPr lang="en-US" sz="2400" dirty="0">
              <a:latin typeface="Times New Roman" panose="02020603050405020304" pitchFamily="18" charset="0"/>
              <a:cs typeface="Times New Roman" panose="02020603050405020304" pitchFamily="18" charset="0"/>
            </a:endParaRPr>
          </a:p>
        </p:txBody>
      </p:sp>
      <p:sp>
        <p:nvSpPr>
          <p:cNvPr id="10" name="Text 6"/>
          <p:cNvSpPr/>
          <p:nvPr/>
        </p:nvSpPr>
        <p:spPr>
          <a:xfrm>
            <a:off x="1051084" y="3746540"/>
            <a:ext cx="3681770" cy="1814513"/>
          </a:xfrm>
          <a:prstGeom prst="rect">
            <a:avLst/>
          </a:prstGeom>
          <a:noFill/>
          <a:ln/>
        </p:spPr>
        <p:txBody>
          <a:bodyPr wrap="square" lIns="0" tIns="0" rIns="0" bIns="0" rtlCol="0" anchor="t"/>
          <a:lstStyle/>
          <a:p>
            <a:pPr>
              <a:lnSpc>
                <a:spcPts val="2850"/>
              </a:lnSpc>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We scraped car data from Cars24.com for </a:t>
            </a:r>
            <a:r>
              <a:rPr lang="en-US" sz="1750" b="1" dirty="0">
                <a:solidFill>
                  <a:srgbClr val="2C3249"/>
                </a:solidFill>
                <a:latin typeface="Times New Roman" panose="02020603050405020304" pitchFamily="18" charset="0"/>
                <a:ea typeface="Martel Sans" pitchFamily="34" charset="-122"/>
                <a:cs typeface="Times New Roman" panose="02020603050405020304" pitchFamily="18" charset="0"/>
              </a:rPr>
              <a:t>3 major cities (</a:t>
            </a:r>
            <a:r>
              <a:rPr lang="en-IN" sz="1750" dirty="0">
                <a:latin typeface="Times New Roman" panose="02020603050405020304" pitchFamily="18" charset="0"/>
                <a:cs typeface="Times New Roman" panose="02020603050405020304" pitchFamily="18" charset="0"/>
              </a:rPr>
              <a:t>Ahmedabad, Mumbai, and Bengaluru) </a:t>
            </a: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 to analyze used car market trends. We focused on Maruti Suzuki cars to ensure consistency.</a:t>
            </a:r>
            <a:endParaRPr lang="en-US" sz="1750" dirty="0">
              <a:latin typeface="Times New Roman" panose="02020603050405020304" pitchFamily="18" charset="0"/>
              <a:cs typeface="Times New Roman" panose="02020603050405020304" pitchFamily="18" charset="0"/>
            </a:endParaRPr>
          </a:p>
        </p:txBody>
      </p:sp>
      <p:sp>
        <p:nvSpPr>
          <p:cNvPr id="11" name="Shape 7"/>
          <p:cNvSpPr/>
          <p:nvPr/>
        </p:nvSpPr>
        <p:spPr>
          <a:xfrm>
            <a:off x="5216962" y="2689146"/>
            <a:ext cx="4196358" cy="4013597"/>
          </a:xfrm>
          <a:prstGeom prst="roundRect">
            <a:avLst>
              <a:gd name="adj" fmla="val 3645"/>
            </a:avLst>
          </a:prstGeom>
          <a:solidFill>
            <a:srgbClr val="FFFFFF"/>
          </a:solidFill>
          <a:ln/>
        </p:spPr>
      </p:sp>
      <p:sp>
        <p:nvSpPr>
          <p:cNvPr id="12" name="Shape 8"/>
          <p:cNvSpPr/>
          <p:nvPr/>
        </p:nvSpPr>
        <p:spPr>
          <a:xfrm>
            <a:off x="5216962" y="2658666"/>
            <a:ext cx="4196358" cy="121920"/>
          </a:xfrm>
          <a:prstGeom prst="roundRect">
            <a:avLst>
              <a:gd name="adj" fmla="val 78139"/>
            </a:avLst>
          </a:prstGeom>
          <a:solidFill>
            <a:srgbClr val="437066"/>
          </a:solidFill>
          <a:ln/>
        </p:spPr>
      </p:sp>
      <p:sp>
        <p:nvSpPr>
          <p:cNvPr id="13" name="Shape 9"/>
          <p:cNvSpPr/>
          <p:nvPr/>
        </p:nvSpPr>
        <p:spPr>
          <a:xfrm>
            <a:off x="6974860" y="2348984"/>
            <a:ext cx="680442" cy="680442"/>
          </a:xfrm>
          <a:prstGeom prst="roundRect">
            <a:avLst>
              <a:gd name="adj" fmla="val 134383"/>
            </a:avLst>
          </a:prstGeom>
          <a:solidFill>
            <a:srgbClr val="437066"/>
          </a:solidFill>
          <a:ln/>
        </p:spPr>
      </p:sp>
      <p:pic>
        <p:nvPicPr>
          <p:cNvPr id="14" name="Image 2" descr="preencoded.png"/>
          <p:cNvPicPr>
            <a:picLocks noChangeAspect="1"/>
          </p:cNvPicPr>
          <p:nvPr/>
        </p:nvPicPr>
        <p:blipFill>
          <a:blip r:embed="rId4"/>
          <a:stretch>
            <a:fillRect/>
          </a:stretch>
        </p:blipFill>
        <p:spPr>
          <a:xfrm>
            <a:off x="7178933" y="2519124"/>
            <a:ext cx="272177" cy="340162"/>
          </a:xfrm>
          <a:prstGeom prst="rect">
            <a:avLst/>
          </a:prstGeom>
        </p:spPr>
      </p:pic>
      <p:sp>
        <p:nvSpPr>
          <p:cNvPr id="15" name="Text 10"/>
          <p:cNvSpPr/>
          <p:nvPr/>
        </p:nvSpPr>
        <p:spPr>
          <a:xfrm>
            <a:off x="5474256" y="31544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Times New Roman" panose="02020603050405020304" pitchFamily="18" charset="0"/>
                <a:ea typeface="Kanit Light" pitchFamily="34" charset="-122"/>
                <a:cs typeface="Times New Roman" panose="02020603050405020304" pitchFamily="18" charset="0"/>
              </a:rPr>
              <a:t>Key Data Points</a:t>
            </a:r>
            <a:endParaRPr lang="en-US" sz="2200" dirty="0">
              <a:latin typeface="Times New Roman" panose="02020603050405020304" pitchFamily="18" charset="0"/>
              <a:cs typeface="Times New Roman" panose="02020603050405020304" pitchFamily="18" charset="0"/>
            </a:endParaRPr>
          </a:p>
        </p:txBody>
      </p:sp>
      <p:sp>
        <p:nvSpPr>
          <p:cNvPr id="16" name="Text 11"/>
          <p:cNvSpPr/>
          <p:nvPr/>
        </p:nvSpPr>
        <p:spPr>
          <a:xfrm>
            <a:off x="5474256" y="3746540"/>
            <a:ext cx="3681770" cy="2163606"/>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Collected attributes included </a:t>
            </a:r>
            <a:r>
              <a:rPr lang="en-US" sz="1750" b="1" dirty="0">
                <a:solidFill>
                  <a:srgbClr val="2C3249"/>
                </a:solidFill>
                <a:latin typeface="Times New Roman" panose="02020603050405020304" pitchFamily="18" charset="0"/>
                <a:ea typeface="Martel Sans" pitchFamily="34" charset="-122"/>
                <a:cs typeface="Times New Roman" panose="02020603050405020304" pitchFamily="18" charset="0"/>
              </a:rPr>
              <a:t>Price, Kilometers Driven, Fuel Type, Transmission, Location,</a:t>
            </a: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 Year of Manufacture, and Number of Owners.</a:t>
            </a:r>
            <a:endParaRPr lang="en-US" sz="1750" dirty="0">
              <a:latin typeface="Times New Roman" panose="02020603050405020304" pitchFamily="18" charset="0"/>
              <a:cs typeface="Times New Roman" panose="02020603050405020304" pitchFamily="18" charset="0"/>
            </a:endParaRPr>
          </a:p>
        </p:txBody>
      </p:sp>
      <p:sp>
        <p:nvSpPr>
          <p:cNvPr id="17" name="Shape 12"/>
          <p:cNvSpPr/>
          <p:nvPr/>
        </p:nvSpPr>
        <p:spPr>
          <a:xfrm>
            <a:off x="9640133" y="2689146"/>
            <a:ext cx="4196358" cy="4013597"/>
          </a:xfrm>
          <a:prstGeom prst="roundRect">
            <a:avLst>
              <a:gd name="adj" fmla="val 3645"/>
            </a:avLst>
          </a:prstGeom>
          <a:solidFill>
            <a:srgbClr val="FFFFFF"/>
          </a:solidFill>
          <a:ln/>
        </p:spPr>
      </p:sp>
      <p:sp>
        <p:nvSpPr>
          <p:cNvPr id="18" name="Shape 13"/>
          <p:cNvSpPr/>
          <p:nvPr/>
        </p:nvSpPr>
        <p:spPr>
          <a:xfrm>
            <a:off x="9640133" y="2658666"/>
            <a:ext cx="4196358" cy="121920"/>
          </a:xfrm>
          <a:prstGeom prst="roundRect">
            <a:avLst>
              <a:gd name="adj" fmla="val 78139"/>
            </a:avLst>
          </a:prstGeom>
          <a:solidFill>
            <a:srgbClr val="437066"/>
          </a:solidFill>
          <a:ln/>
        </p:spPr>
      </p:sp>
      <p:sp>
        <p:nvSpPr>
          <p:cNvPr id="19" name="Shape 14"/>
          <p:cNvSpPr/>
          <p:nvPr/>
        </p:nvSpPr>
        <p:spPr>
          <a:xfrm>
            <a:off x="11398032" y="2348984"/>
            <a:ext cx="680442" cy="680442"/>
          </a:xfrm>
          <a:prstGeom prst="roundRect">
            <a:avLst>
              <a:gd name="adj" fmla="val 134383"/>
            </a:avLst>
          </a:prstGeom>
          <a:solidFill>
            <a:srgbClr val="437066"/>
          </a:solidFill>
          <a:ln/>
        </p:spPr>
      </p:sp>
      <p:pic>
        <p:nvPicPr>
          <p:cNvPr id="20" name="Image 3" descr="preencoded.png"/>
          <p:cNvPicPr>
            <a:picLocks noChangeAspect="1"/>
          </p:cNvPicPr>
          <p:nvPr/>
        </p:nvPicPr>
        <p:blipFill>
          <a:blip r:embed="rId5"/>
          <a:stretch>
            <a:fillRect/>
          </a:stretch>
        </p:blipFill>
        <p:spPr>
          <a:xfrm>
            <a:off x="11602105" y="2519124"/>
            <a:ext cx="272177" cy="340162"/>
          </a:xfrm>
          <a:prstGeom prst="rect">
            <a:avLst/>
          </a:prstGeom>
        </p:spPr>
      </p:pic>
      <p:sp>
        <p:nvSpPr>
          <p:cNvPr id="21" name="Text 15"/>
          <p:cNvSpPr/>
          <p:nvPr/>
        </p:nvSpPr>
        <p:spPr>
          <a:xfrm>
            <a:off x="9897427" y="31544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Times New Roman" panose="02020603050405020304" pitchFamily="18" charset="0"/>
                <a:ea typeface="Kanit Light" pitchFamily="34" charset="-122"/>
                <a:cs typeface="Times New Roman" panose="02020603050405020304" pitchFamily="18" charset="0"/>
              </a:rPr>
              <a:t>Primary Objectives</a:t>
            </a:r>
            <a:endParaRPr lang="en-US" sz="2200" dirty="0">
              <a:latin typeface="Times New Roman" panose="02020603050405020304" pitchFamily="18" charset="0"/>
              <a:cs typeface="Times New Roman" panose="02020603050405020304" pitchFamily="18" charset="0"/>
            </a:endParaRPr>
          </a:p>
        </p:txBody>
      </p:sp>
      <p:sp>
        <p:nvSpPr>
          <p:cNvPr id="22" name="Text 16"/>
          <p:cNvSpPr/>
          <p:nvPr/>
        </p:nvSpPr>
        <p:spPr>
          <a:xfrm>
            <a:off x="9897427" y="3746540"/>
            <a:ext cx="36817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Compare resale value patterns across cities.</a:t>
            </a:r>
            <a:endParaRPr lang="en-US" sz="1750" dirty="0">
              <a:latin typeface="Times New Roman" panose="02020603050405020304" pitchFamily="18" charset="0"/>
              <a:cs typeface="Times New Roman" panose="02020603050405020304" pitchFamily="18" charset="0"/>
            </a:endParaRPr>
          </a:p>
        </p:txBody>
      </p:sp>
      <p:sp>
        <p:nvSpPr>
          <p:cNvPr id="23" name="Text 17"/>
          <p:cNvSpPr/>
          <p:nvPr/>
        </p:nvSpPr>
        <p:spPr>
          <a:xfrm>
            <a:off x="9897427" y="4551640"/>
            <a:ext cx="3681770"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Understand the impact of fuel type, transmission, and kilometers driven on price.</a:t>
            </a:r>
            <a:endParaRPr lang="en-US" sz="1750" dirty="0">
              <a:latin typeface="Times New Roman" panose="02020603050405020304" pitchFamily="18" charset="0"/>
              <a:cs typeface="Times New Roman" panose="02020603050405020304" pitchFamily="18" charset="0"/>
            </a:endParaRPr>
          </a:p>
        </p:txBody>
      </p:sp>
      <p:sp>
        <p:nvSpPr>
          <p:cNvPr id="24" name="Text 18"/>
          <p:cNvSpPr/>
          <p:nvPr/>
        </p:nvSpPr>
        <p:spPr>
          <a:xfrm>
            <a:off x="9897427" y="5719643"/>
            <a:ext cx="36817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Identify city-specific buyer preferences.</a:t>
            </a:r>
            <a:endParaRPr lang="en-US" sz="175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2C9E02FC-019F-E598-F52B-2B727F85A838}"/>
              </a:ext>
            </a:extLst>
          </p:cNvPr>
          <p:cNvPicPr>
            <a:picLocks noChangeAspect="1"/>
          </p:cNvPicPr>
          <p:nvPr/>
        </p:nvPicPr>
        <p:blipFill>
          <a:blip r:embed="rId6"/>
          <a:stretch>
            <a:fillRect/>
          </a:stretch>
        </p:blipFill>
        <p:spPr>
          <a:xfrm>
            <a:off x="12848734" y="7795966"/>
            <a:ext cx="1677971" cy="3234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46940" y="798135"/>
            <a:ext cx="4536519" cy="566976"/>
          </a:xfrm>
          <a:prstGeom prst="rect">
            <a:avLst/>
          </a:prstGeom>
          <a:noFill/>
          <a:ln/>
        </p:spPr>
        <p:txBody>
          <a:bodyPr wrap="none" lIns="0" tIns="0" rIns="0" bIns="0" rtlCol="0" anchor="t"/>
          <a:lstStyle/>
          <a:p>
            <a:pPr marL="0" indent="0" algn="ctr">
              <a:lnSpc>
                <a:spcPts val="4450"/>
              </a:lnSpc>
              <a:buNone/>
            </a:pPr>
            <a:r>
              <a:rPr lang="en-US" sz="4800" dirty="0">
                <a:solidFill>
                  <a:srgbClr val="FFFFFF"/>
                </a:solidFill>
                <a:latin typeface="Times New Roman" panose="02020603050405020304" pitchFamily="18" charset="0"/>
                <a:ea typeface="Kanit Light" pitchFamily="34" charset="-122"/>
                <a:cs typeface="Times New Roman" panose="02020603050405020304" pitchFamily="18" charset="0"/>
              </a:rPr>
              <a:t>Project Objectives</a:t>
            </a:r>
            <a:endParaRPr lang="en-US" sz="4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2167890"/>
            <a:ext cx="226814" cy="283488"/>
          </a:xfrm>
          <a:prstGeom prst="rect">
            <a:avLst/>
          </a:prstGeom>
        </p:spPr>
      </p:pic>
      <p:sp>
        <p:nvSpPr>
          <p:cNvPr id="4" name="Shape 1"/>
          <p:cNvSpPr/>
          <p:nvPr/>
        </p:nvSpPr>
        <p:spPr>
          <a:xfrm>
            <a:off x="793790" y="2522934"/>
            <a:ext cx="4196358" cy="30480"/>
          </a:xfrm>
          <a:prstGeom prst="rect">
            <a:avLst/>
          </a:prstGeom>
          <a:solidFill>
            <a:srgbClr val="437066"/>
          </a:solidFill>
          <a:ln/>
        </p:spPr>
      </p:sp>
      <p:pic>
        <p:nvPicPr>
          <p:cNvPr id="5" name="Image 1" descr="preencoded.png"/>
          <p:cNvPicPr>
            <a:picLocks noChangeAspect="1"/>
          </p:cNvPicPr>
          <p:nvPr/>
        </p:nvPicPr>
        <p:blipFill>
          <a:blip r:embed="rId4"/>
          <a:stretch>
            <a:fillRect/>
          </a:stretch>
        </p:blipFill>
        <p:spPr>
          <a:xfrm>
            <a:off x="793790" y="2697242"/>
            <a:ext cx="4196358" cy="2871192"/>
          </a:xfrm>
          <a:prstGeom prst="rect">
            <a:avLst/>
          </a:prstGeom>
        </p:spPr>
      </p:pic>
      <p:sp>
        <p:nvSpPr>
          <p:cNvPr id="6" name="Text 2"/>
          <p:cNvSpPr/>
          <p:nvPr/>
        </p:nvSpPr>
        <p:spPr>
          <a:xfrm>
            <a:off x="793790" y="5823585"/>
            <a:ext cx="4196358" cy="1088708"/>
          </a:xfrm>
          <a:prstGeom prst="rect">
            <a:avLst/>
          </a:prstGeom>
          <a:noFill/>
          <a:ln/>
        </p:spPr>
        <p:txBody>
          <a:bodyPr wrap="square" lIns="0" tIns="0" rIns="0" bIns="0" rtlCol="0" anchor="t"/>
          <a:lstStyle/>
          <a:p>
            <a:pPr marL="0" indent="0" algn="l">
              <a:lnSpc>
                <a:spcPts val="285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Compare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resale value patterns</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across major cities to identify regional market dynamics.</a:t>
            </a:r>
            <a:endParaRPr lang="en-US"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216962" y="2167890"/>
            <a:ext cx="226814" cy="283488"/>
          </a:xfrm>
          <a:prstGeom prst="rect">
            <a:avLst/>
          </a:prstGeom>
        </p:spPr>
      </p:pic>
      <p:sp>
        <p:nvSpPr>
          <p:cNvPr id="8" name="Shape 3"/>
          <p:cNvSpPr/>
          <p:nvPr/>
        </p:nvSpPr>
        <p:spPr>
          <a:xfrm>
            <a:off x="5216962" y="2522934"/>
            <a:ext cx="4196358" cy="30480"/>
          </a:xfrm>
          <a:prstGeom prst="rect">
            <a:avLst/>
          </a:prstGeom>
          <a:solidFill>
            <a:srgbClr val="437066"/>
          </a:solidFill>
          <a:ln/>
        </p:spPr>
      </p:sp>
      <p:pic>
        <p:nvPicPr>
          <p:cNvPr id="9" name="Image 3" descr="preencoded.png"/>
          <p:cNvPicPr>
            <a:picLocks noChangeAspect="1"/>
          </p:cNvPicPr>
          <p:nvPr/>
        </p:nvPicPr>
        <p:blipFill>
          <a:blip r:embed="rId6"/>
          <a:stretch>
            <a:fillRect/>
          </a:stretch>
        </p:blipFill>
        <p:spPr>
          <a:xfrm>
            <a:off x="5216962" y="2697242"/>
            <a:ext cx="4196358" cy="2871192"/>
          </a:xfrm>
          <a:prstGeom prst="rect">
            <a:avLst/>
          </a:prstGeom>
        </p:spPr>
      </p:pic>
      <p:sp>
        <p:nvSpPr>
          <p:cNvPr id="10" name="Text 4"/>
          <p:cNvSpPr/>
          <p:nvPr/>
        </p:nvSpPr>
        <p:spPr>
          <a:xfrm>
            <a:off x="5216962" y="5823585"/>
            <a:ext cx="4196358" cy="1088708"/>
          </a:xfrm>
          <a:prstGeom prst="rect">
            <a:avLst/>
          </a:prstGeom>
          <a:noFill/>
          <a:ln/>
        </p:spPr>
        <p:txBody>
          <a:bodyPr wrap="square" lIns="0" tIns="0" rIns="0" bIns="0" rtlCol="0" anchor="t"/>
          <a:lstStyle/>
          <a:p>
            <a:pPr marL="0" indent="0" algn="l">
              <a:lnSpc>
                <a:spcPts val="285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Analyze how key factors like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fuel type, transmission, and kilometers driven</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influence used car prices.</a:t>
            </a:r>
            <a:endParaRPr lang="en-US" dirty="0">
              <a:latin typeface="Times New Roman" panose="02020603050405020304" pitchFamily="18" charset="0"/>
              <a:cs typeface="Times New Roman" panose="02020603050405020304" pitchFamily="18" charset="0"/>
            </a:endParaRPr>
          </a:p>
        </p:txBody>
      </p:sp>
      <p:pic>
        <p:nvPicPr>
          <p:cNvPr id="11" name="Image 4" descr="preencoded.png"/>
          <p:cNvPicPr>
            <a:picLocks noChangeAspect="1"/>
          </p:cNvPicPr>
          <p:nvPr/>
        </p:nvPicPr>
        <p:blipFill>
          <a:blip r:embed="rId7"/>
          <a:stretch>
            <a:fillRect/>
          </a:stretch>
        </p:blipFill>
        <p:spPr>
          <a:xfrm>
            <a:off x="9640133" y="2167890"/>
            <a:ext cx="226814" cy="283488"/>
          </a:xfrm>
          <a:prstGeom prst="rect">
            <a:avLst/>
          </a:prstGeom>
        </p:spPr>
      </p:pic>
      <p:sp>
        <p:nvSpPr>
          <p:cNvPr id="12" name="Shape 5"/>
          <p:cNvSpPr/>
          <p:nvPr/>
        </p:nvSpPr>
        <p:spPr>
          <a:xfrm>
            <a:off x="9640133" y="2522934"/>
            <a:ext cx="4196358" cy="30480"/>
          </a:xfrm>
          <a:prstGeom prst="rect">
            <a:avLst/>
          </a:prstGeom>
          <a:solidFill>
            <a:srgbClr val="437066"/>
          </a:solidFill>
          <a:ln/>
        </p:spPr>
      </p:sp>
      <p:pic>
        <p:nvPicPr>
          <p:cNvPr id="13" name="Image 5" descr="preencoded.png"/>
          <p:cNvPicPr>
            <a:picLocks noChangeAspect="1"/>
          </p:cNvPicPr>
          <p:nvPr/>
        </p:nvPicPr>
        <p:blipFill>
          <a:blip r:embed="rId8"/>
          <a:stretch>
            <a:fillRect/>
          </a:stretch>
        </p:blipFill>
        <p:spPr>
          <a:xfrm>
            <a:off x="9640133" y="2697242"/>
            <a:ext cx="4196358" cy="2871192"/>
          </a:xfrm>
          <a:prstGeom prst="rect">
            <a:avLst/>
          </a:prstGeom>
        </p:spPr>
      </p:pic>
      <p:sp>
        <p:nvSpPr>
          <p:cNvPr id="14" name="Text 6"/>
          <p:cNvSpPr/>
          <p:nvPr/>
        </p:nvSpPr>
        <p:spPr>
          <a:xfrm>
            <a:off x="9640133" y="5823585"/>
            <a:ext cx="4196358" cy="1088708"/>
          </a:xfrm>
          <a:prstGeom prst="rect">
            <a:avLst/>
          </a:prstGeom>
          <a:noFill/>
          <a:ln/>
        </p:spPr>
        <p:txBody>
          <a:bodyPr wrap="square" lIns="0" tIns="0" rIns="0" bIns="0" rtlCol="0" anchor="t"/>
          <a:lstStyle/>
          <a:p>
            <a:pPr marL="0" indent="0" algn="l">
              <a:lnSpc>
                <a:spcPts val="285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Identify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city-specific buyer preferences</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and their impact on market trends.</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7A5EB1D-5E86-38F2-0034-4531BE95CB3F}"/>
              </a:ext>
            </a:extLst>
          </p:cNvPr>
          <p:cNvPicPr>
            <a:picLocks noChangeAspect="1"/>
          </p:cNvPicPr>
          <p:nvPr/>
        </p:nvPicPr>
        <p:blipFill>
          <a:blip r:embed="rId9"/>
          <a:stretch>
            <a:fillRect/>
          </a:stretch>
        </p:blipFill>
        <p:spPr>
          <a:xfrm>
            <a:off x="12848734" y="7795966"/>
            <a:ext cx="1677971" cy="3234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732008" y="1408628"/>
            <a:ext cx="9166384" cy="566976"/>
          </a:xfrm>
          <a:prstGeom prst="rect">
            <a:avLst/>
          </a:prstGeom>
          <a:noFill/>
          <a:ln/>
        </p:spPr>
        <p:txBody>
          <a:bodyPr wrap="none" lIns="0" tIns="0" rIns="0" bIns="0" rtlCol="0" anchor="t"/>
          <a:lstStyle/>
          <a:p>
            <a:pPr marL="0" indent="0" algn="ctr">
              <a:lnSpc>
                <a:spcPts val="4450"/>
              </a:lnSpc>
              <a:buNone/>
            </a:pPr>
            <a:r>
              <a:rPr lang="en-US" sz="4000" dirty="0">
                <a:solidFill>
                  <a:srgbClr val="FFFFFF"/>
                </a:solidFill>
                <a:latin typeface="Times New Roman" panose="02020603050405020304" pitchFamily="18" charset="0"/>
                <a:ea typeface="Kanit Light" pitchFamily="34" charset="-122"/>
                <a:cs typeface="Times New Roman" panose="02020603050405020304" pitchFamily="18" charset="0"/>
              </a:rPr>
              <a:t>Methodology: From Data Collection to Insights</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2429232"/>
            <a:ext cx="4347567" cy="907256"/>
          </a:xfrm>
          <a:prstGeom prst="rect">
            <a:avLst/>
          </a:prstGeom>
        </p:spPr>
      </p:pic>
      <p:sp>
        <p:nvSpPr>
          <p:cNvPr id="4" name="Text 1"/>
          <p:cNvSpPr/>
          <p:nvPr/>
        </p:nvSpPr>
        <p:spPr>
          <a:xfrm>
            <a:off x="1020604" y="356330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37066"/>
                </a:solidFill>
                <a:latin typeface="Times New Roman" panose="02020603050405020304" pitchFamily="18" charset="0"/>
                <a:ea typeface="Kanit Light" pitchFamily="34" charset="-122"/>
                <a:cs typeface="Times New Roman" panose="02020603050405020304" pitchFamily="18" charset="0"/>
              </a:rPr>
              <a:t>Data Collection</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1020604" y="4053721"/>
            <a:ext cx="3893939" cy="2540318"/>
          </a:xfrm>
          <a:prstGeom prst="rect">
            <a:avLst/>
          </a:prstGeom>
          <a:noFill/>
          <a:ln/>
        </p:spPr>
        <p:txBody>
          <a:bodyPr wrap="square" lIns="0" tIns="0" rIns="0" bIns="0" rtlCol="0" anchor="t"/>
          <a:lstStyle/>
          <a:p>
            <a:pPr marL="0" indent="0" algn="l">
              <a:lnSpc>
                <a:spcPts val="2850"/>
              </a:lnSpc>
              <a:buNone/>
            </a:pP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Web scraped car listings from Cars24.com using </a:t>
            </a: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Python and Selenium WebDriver</a:t>
            </a: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 Extracted details: Car make, KM driven, fuel type, transmission, price, and location. Stored data in CSV format.</a:t>
            </a:r>
            <a:endParaRPr lang="en-US" sz="20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141357" y="2429232"/>
            <a:ext cx="4347567" cy="907256"/>
          </a:xfrm>
          <a:prstGeom prst="rect">
            <a:avLst/>
          </a:prstGeom>
        </p:spPr>
      </p:pic>
      <p:sp>
        <p:nvSpPr>
          <p:cNvPr id="7" name="Text 3"/>
          <p:cNvSpPr/>
          <p:nvPr/>
        </p:nvSpPr>
        <p:spPr>
          <a:xfrm>
            <a:off x="5368171" y="356330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37066"/>
                </a:solidFill>
                <a:latin typeface="Times New Roman" panose="02020603050405020304" pitchFamily="18" charset="0"/>
                <a:ea typeface="Kanit Light" pitchFamily="34" charset="-122"/>
                <a:cs typeface="Times New Roman" panose="02020603050405020304" pitchFamily="18" charset="0"/>
              </a:rPr>
              <a:t>Data Cleaning</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5368171" y="4053721"/>
            <a:ext cx="3893939" cy="1814513"/>
          </a:xfrm>
          <a:prstGeom prst="rect">
            <a:avLst/>
          </a:prstGeom>
          <a:noFill/>
          <a:ln/>
        </p:spPr>
        <p:txBody>
          <a:bodyPr wrap="square" lIns="0" tIns="0" rIns="0" bIns="0" rtlCol="0" anchor="t"/>
          <a:lstStyle/>
          <a:p>
            <a:pPr marL="0" indent="0" algn="l">
              <a:lnSpc>
                <a:spcPts val="2850"/>
              </a:lnSpc>
              <a:buNone/>
            </a:pP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Performed rigorous data cleaning, including removing duplicates, handling missing values, and standardizing price and kilometer readings for consistent analysis.</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488924" y="2429232"/>
            <a:ext cx="4347567" cy="907256"/>
          </a:xfrm>
          <a:prstGeom prst="rect">
            <a:avLst/>
          </a:prstGeom>
        </p:spPr>
      </p:pic>
      <p:sp>
        <p:nvSpPr>
          <p:cNvPr id="10" name="Text 5"/>
          <p:cNvSpPr/>
          <p:nvPr/>
        </p:nvSpPr>
        <p:spPr>
          <a:xfrm>
            <a:off x="9715738" y="356330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37066"/>
                </a:solidFill>
                <a:latin typeface="Times New Roman" panose="02020603050405020304" pitchFamily="18" charset="0"/>
                <a:ea typeface="Kanit Light" pitchFamily="34" charset="-122"/>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p:txBody>
      </p:sp>
      <p:sp>
        <p:nvSpPr>
          <p:cNvPr id="11" name="Text 6"/>
          <p:cNvSpPr/>
          <p:nvPr/>
        </p:nvSpPr>
        <p:spPr>
          <a:xfrm>
            <a:off x="9715738" y="4053721"/>
            <a:ext cx="3893939" cy="2177415"/>
          </a:xfrm>
          <a:prstGeom prst="rect">
            <a:avLst/>
          </a:prstGeom>
          <a:noFill/>
          <a:ln/>
        </p:spPr>
        <p:txBody>
          <a:bodyPr wrap="square" lIns="0" tIns="0" rIns="0" bIns="0" rtlCol="0" anchor="t"/>
          <a:lstStyle/>
          <a:p>
            <a:pPr marL="0" indent="0" algn="l">
              <a:lnSpc>
                <a:spcPts val="2850"/>
              </a:lnSpc>
              <a:buNone/>
            </a:pPr>
            <a:r>
              <a:rPr lang="en-US" sz="2000" dirty="0">
                <a:solidFill>
                  <a:srgbClr val="FFFFFF"/>
                </a:solidFill>
                <a:latin typeface="Times New Roman" panose="02020603050405020304" pitchFamily="18" charset="0"/>
                <a:ea typeface="Martel Sans" pitchFamily="34" charset="-122"/>
                <a:cs typeface="Times New Roman" panose="02020603050405020304" pitchFamily="18" charset="0"/>
              </a:rPr>
              <a:t>Conducted city-wise analysis (average price, listing count), fuel type distribution, transmission pricing (manual vs. automatic), and depreciation trends (price vs. KM driven).</a:t>
            </a: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AC01D7E-1BE2-5AE4-72CD-EA43BDD406C4}"/>
              </a:ext>
            </a:extLst>
          </p:cNvPr>
          <p:cNvPicPr>
            <a:picLocks noChangeAspect="1"/>
          </p:cNvPicPr>
          <p:nvPr/>
        </p:nvPicPr>
        <p:blipFill>
          <a:blip r:embed="rId6"/>
          <a:stretch>
            <a:fillRect/>
          </a:stretch>
        </p:blipFill>
        <p:spPr>
          <a:xfrm>
            <a:off x="12848734" y="7795966"/>
            <a:ext cx="1677971" cy="3234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94816" y="742712"/>
            <a:ext cx="4240649" cy="301228"/>
          </a:xfrm>
          <a:prstGeom prst="rect">
            <a:avLst/>
          </a:prstGeom>
          <a:noFill/>
          <a:ln/>
        </p:spPr>
        <p:txBody>
          <a:bodyPr wrap="none" lIns="0" tIns="0" rIns="0" bIns="0" rtlCol="0" anchor="t"/>
          <a:lstStyle/>
          <a:p>
            <a:pPr marL="0" indent="0" algn="ctr">
              <a:lnSpc>
                <a:spcPts val="2350"/>
              </a:lnSpc>
              <a:buNone/>
            </a:pPr>
            <a:r>
              <a:rPr lang="en-US" sz="3200" dirty="0">
                <a:solidFill>
                  <a:srgbClr val="FFFFFF"/>
                </a:solidFill>
                <a:latin typeface="Times New Roman" panose="02020603050405020304" pitchFamily="18" charset="0"/>
                <a:ea typeface="Kanit Light" pitchFamily="34" charset="-122"/>
                <a:cs typeface="Times New Roman" panose="02020603050405020304" pitchFamily="18" charset="0"/>
              </a:rPr>
              <a:t>Overcoming Challenges in Web Scraping</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648653" y="1284803"/>
            <a:ext cx="13333095" cy="1013698"/>
          </a:xfrm>
          <a:prstGeom prst="roundRect">
            <a:avLst>
              <a:gd name="adj" fmla="val 4992"/>
            </a:avLst>
          </a:prstGeom>
          <a:solidFill>
            <a:srgbClr val="437066"/>
          </a:solidFill>
          <a:ln w="15240">
            <a:solidFill>
              <a:srgbClr val="C5D2CF"/>
            </a:solidFill>
            <a:prstDash val="solid"/>
          </a:ln>
        </p:spPr>
      </p:sp>
      <p:sp>
        <p:nvSpPr>
          <p:cNvPr id="4" name="Shape 2"/>
          <p:cNvSpPr/>
          <p:nvPr/>
        </p:nvSpPr>
        <p:spPr>
          <a:xfrm>
            <a:off x="663893" y="1300043"/>
            <a:ext cx="481846" cy="983218"/>
          </a:xfrm>
          <a:prstGeom prst="roundRect">
            <a:avLst>
              <a:gd name="adj" fmla="val 6706"/>
            </a:avLst>
          </a:prstGeom>
          <a:solidFill>
            <a:srgbClr val="DFECE9"/>
          </a:solidFill>
          <a:ln/>
        </p:spPr>
      </p:sp>
      <p:sp>
        <p:nvSpPr>
          <p:cNvPr id="5" name="Text 3"/>
          <p:cNvSpPr/>
          <p:nvPr/>
        </p:nvSpPr>
        <p:spPr>
          <a:xfrm>
            <a:off x="810697" y="1678662"/>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266111" y="1420416"/>
            <a:ext cx="1505903"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Limited Initial Data</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1266111" y="1680924"/>
            <a:ext cx="12700397" cy="481965"/>
          </a:xfrm>
          <a:prstGeom prst="rect">
            <a:avLst/>
          </a:prstGeom>
          <a:noFill/>
          <a:ln/>
        </p:spPr>
        <p:txBody>
          <a:bodyPr wrap="squar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The website initially displayed only ~20 cars. To access more listings, we implemented automated scrolling with Selenium until new data stopped loading, overcoming the infinite scroll mechanism.</a:t>
            </a:r>
            <a:endParaRPr lang="en-US" sz="1400" dirty="0">
              <a:latin typeface="Times New Roman" panose="02020603050405020304" pitchFamily="18" charset="0"/>
              <a:cs typeface="Times New Roman" panose="02020603050405020304" pitchFamily="18" charset="0"/>
            </a:endParaRPr>
          </a:p>
        </p:txBody>
      </p:sp>
      <p:sp>
        <p:nvSpPr>
          <p:cNvPr id="8" name="Shape 6"/>
          <p:cNvSpPr/>
          <p:nvPr/>
        </p:nvSpPr>
        <p:spPr>
          <a:xfrm>
            <a:off x="648653" y="2418874"/>
            <a:ext cx="13333095" cy="1013698"/>
          </a:xfrm>
          <a:prstGeom prst="roundRect">
            <a:avLst>
              <a:gd name="adj" fmla="val 4992"/>
            </a:avLst>
          </a:prstGeom>
          <a:solidFill>
            <a:srgbClr val="437066"/>
          </a:solidFill>
          <a:ln w="15240">
            <a:solidFill>
              <a:srgbClr val="C5D2CF"/>
            </a:solidFill>
            <a:prstDash val="solid"/>
          </a:ln>
        </p:spPr>
      </p:sp>
      <p:sp>
        <p:nvSpPr>
          <p:cNvPr id="9" name="Shape 7"/>
          <p:cNvSpPr/>
          <p:nvPr/>
        </p:nvSpPr>
        <p:spPr>
          <a:xfrm>
            <a:off x="663893" y="2434114"/>
            <a:ext cx="481846" cy="983218"/>
          </a:xfrm>
          <a:prstGeom prst="roundRect">
            <a:avLst>
              <a:gd name="adj" fmla="val 6706"/>
            </a:avLst>
          </a:prstGeom>
          <a:solidFill>
            <a:srgbClr val="DFECE9"/>
          </a:solidFill>
          <a:ln/>
        </p:spPr>
      </p:sp>
      <p:sp>
        <p:nvSpPr>
          <p:cNvPr id="10" name="Text 8"/>
          <p:cNvSpPr/>
          <p:nvPr/>
        </p:nvSpPr>
        <p:spPr>
          <a:xfrm>
            <a:off x="810697" y="2812733"/>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266111" y="2554486"/>
            <a:ext cx="1722596"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Dynamic Content Loading</a:t>
            </a:r>
            <a:endParaRPr lang="en-US" sz="1400" dirty="0">
              <a:latin typeface="Times New Roman" panose="02020603050405020304" pitchFamily="18" charset="0"/>
              <a:cs typeface="Times New Roman" panose="02020603050405020304" pitchFamily="18" charset="0"/>
            </a:endParaRPr>
          </a:p>
        </p:txBody>
      </p:sp>
      <p:sp>
        <p:nvSpPr>
          <p:cNvPr id="12" name="Text 10"/>
          <p:cNvSpPr/>
          <p:nvPr/>
        </p:nvSpPr>
        <p:spPr>
          <a:xfrm>
            <a:off x="1266111" y="2814995"/>
            <a:ext cx="12700397" cy="481965"/>
          </a:xfrm>
          <a:prstGeom prst="rect">
            <a:avLst/>
          </a:prstGeom>
          <a:noFill/>
          <a:ln/>
        </p:spPr>
        <p:txBody>
          <a:bodyPr wrap="squar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Cars24 relies heavily on JavaScript, making traditional HTML requests ineffective. We utilized Selenium WebDriver with Edge to render full pages, ensuring all data was captured as seen by a browser.</a:t>
            </a:r>
            <a:endParaRPr lang="en-US" sz="1400" dirty="0">
              <a:latin typeface="Times New Roman" panose="02020603050405020304" pitchFamily="18" charset="0"/>
              <a:cs typeface="Times New Roman" panose="02020603050405020304" pitchFamily="18" charset="0"/>
            </a:endParaRPr>
          </a:p>
        </p:txBody>
      </p:sp>
      <p:sp>
        <p:nvSpPr>
          <p:cNvPr id="13" name="Shape 11"/>
          <p:cNvSpPr/>
          <p:nvPr/>
        </p:nvSpPr>
        <p:spPr>
          <a:xfrm>
            <a:off x="648653" y="3552944"/>
            <a:ext cx="13333095" cy="1013698"/>
          </a:xfrm>
          <a:prstGeom prst="roundRect">
            <a:avLst>
              <a:gd name="adj" fmla="val 4992"/>
            </a:avLst>
          </a:prstGeom>
          <a:solidFill>
            <a:srgbClr val="437066"/>
          </a:solidFill>
          <a:ln w="15240">
            <a:solidFill>
              <a:srgbClr val="C5D2CF"/>
            </a:solidFill>
            <a:prstDash val="solid"/>
          </a:ln>
        </p:spPr>
      </p:sp>
      <p:sp>
        <p:nvSpPr>
          <p:cNvPr id="14" name="Shape 12"/>
          <p:cNvSpPr/>
          <p:nvPr/>
        </p:nvSpPr>
        <p:spPr>
          <a:xfrm>
            <a:off x="663893" y="3568184"/>
            <a:ext cx="481846" cy="983218"/>
          </a:xfrm>
          <a:prstGeom prst="roundRect">
            <a:avLst>
              <a:gd name="adj" fmla="val 6706"/>
            </a:avLst>
          </a:prstGeom>
          <a:solidFill>
            <a:srgbClr val="DFECE9"/>
          </a:solidFill>
          <a:ln/>
        </p:spPr>
      </p:sp>
      <p:sp>
        <p:nvSpPr>
          <p:cNvPr id="15" name="Text 13"/>
          <p:cNvSpPr/>
          <p:nvPr/>
        </p:nvSpPr>
        <p:spPr>
          <a:xfrm>
            <a:off x="810697" y="3946803"/>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1266111" y="3688556"/>
            <a:ext cx="1505903"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Scroll vs. "Load More"</a:t>
            </a:r>
            <a:endParaRPr lang="en-US" sz="1400" dirty="0">
              <a:latin typeface="Times New Roman" panose="02020603050405020304" pitchFamily="18" charset="0"/>
              <a:cs typeface="Times New Roman" panose="02020603050405020304" pitchFamily="18" charset="0"/>
            </a:endParaRPr>
          </a:p>
        </p:txBody>
      </p:sp>
      <p:sp>
        <p:nvSpPr>
          <p:cNvPr id="17" name="Text 15"/>
          <p:cNvSpPr/>
          <p:nvPr/>
        </p:nvSpPr>
        <p:spPr>
          <a:xfrm>
            <a:off x="1266111" y="3949065"/>
            <a:ext cx="12700397" cy="481965"/>
          </a:xfrm>
          <a:prstGeom prst="rect">
            <a:avLst/>
          </a:prstGeom>
          <a:noFill/>
          <a:ln/>
        </p:spPr>
        <p:txBody>
          <a:bodyPr wrap="squar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Some city pages used infinite scroll, while others had a "Show More" button. Our solution incorporated logic to handle both scenarios, ensuring comprehensive data extraction across all pages.</a:t>
            </a:r>
            <a:endParaRPr lang="en-US" sz="1400" dirty="0">
              <a:latin typeface="Times New Roman" panose="02020603050405020304" pitchFamily="18" charset="0"/>
              <a:cs typeface="Times New Roman" panose="02020603050405020304" pitchFamily="18" charset="0"/>
            </a:endParaRPr>
          </a:p>
        </p:txBody>
      </p:sp>
      <p:sp>
        <p:nvSpPr>
          <p:cNvPr id="18" name="Shape 16"/>
          <p:cNvSpPr/>
          <p:nvPr/>
        </p:nvSpPr>
        <p:spPr>
          <a:xfrm>
            <a:off x="648653" y="4687014"/>
            <a:ext cx="13333095" cy="772716"/>
          </a:xfrm>
          <a:prstGeom prst="roundRect">
            <a:avLst>
              <a:gd name="adj" fmla="val 6549"/>
            </a:avLst>
          </a:prstGeom>
          <a:solidFill>
            <a:srgbClr val="437066"/>
          </a:solidFill>
          <a:ln w="15240">
            <a:solidFill>
              <a:srgbClr val="C5D2CF"/>
            </a:solidFill>
            <a:prstDash val="solid"/>
          </a:ln>
        </p:spPr>
      </p:sp>
      <p:sp>
        <p:nvSpPr>
          <p:cNvPr id="19" name="Shape 17"/>
          <p:cNvSpPr/>
          <p:nvPr/>
        </p:nvSpPr>
        <p:spPr>
          <a:xfrm>
            <a:off x="663893" y="4702254"/>
            <a:ext cx="481846" cy="742236"/>
          </a:xfrm>
          <a:prstGeom prst="roundRect">
            <a:avLst>
              <a:gd name="adj" fmla="val 6706"/>
            </a:avLst>
          </a:prstGeom>
          <a:solidFill>
            <a:srgbClr val="DFECE9"/>
          </a:solidFill>
          <a:ln/>
        </p:spPr>
      </p:sp>
      <p:sp>
        <p:nvSpPr>
          <p:cNvPr id="20" name="Text 18"/>
          <p:cNvSpPr/>
          <p:nvPr/>
        </p:nvSpPr>
        <p:spPr>
          <a:xfrm>
            <a:off x="810697" y="4960382"/>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1266111" y="4822627"/>
            <a:ext cx="1646277"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Bot Detection &amp; Blocking</a:t>
            </a:r>
            <a:endParaRPr lang="en-US" sz="1400" dirty="0">
              <a:latin typeface="Times New Roman" panose="02020603050405020304" pitchFamily="18" charset="0"/>
              <a:cs typeface="Times New Roman" panose="02020603050405020304" pitchFamily="18" charset="0"/>
            </a:endParaRPr>
          </a:p>
        </p:txBody>
      </p:sp>
      <p:sp>
        <p:nvSpPr>
          <p:cNvPr id="22" name="Text 20"/>
          <p:cNvSpPr/>
          <p:nvPr/>
        </p:nvSpPr>
        <p:spPr>
          <a:xfrm>
            <a:off x="1266111" y="5083135"/>
            <a:ext cx="12700397" cy="240983"/>
          </a:xfrm>
          <a:prstGeom prst="rect">
            <a:avLst/>
          </a:prstGeom>
          <a:noFill/>
          <a:ln/>
        </p:spPr>
        <p:txBody>
          <a:bodyPr wrap="non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Rapid requests triggered anti-scraping mechanisms. To bypass this, we introduced random delays (1-2.5 seconds) between actions, mimicking human browsing behavior.</a:t>
            </a:r>
            <a:endParaRPr lang="en-US" sz="1400" dirty="0">
              <a:latin typeface="Times New Roman" panose="02020603050405020304" pitchFamily="18" charset="0"/>
              <a:cs typeface="Times New Roman" panose="02020603050405020304" pitchFamily="18" charset="0"/>
            </a:endParaRPr>
          </a:p>
        </p:txBody>
      </p:sp>
      <p:sp>
        <p:nvSpPr>
          <p:cNvPr id="23" name="Shape 21"/>
          <p:cNvSpPr/>
          <p:nvPr/>
        </p:nvSpPr>
        <p:spPr>
          <a:xfrm>
            <a:off x="648653" y="5580102"/>
            <a:ext cx="13333095" cy="772716"/>
          </a:xfrm>
          <a:prstGeom prst="roundRect">
            <a:avLst>
              <a:gd name="adj" fmla="val 6549"/>
            </a:avLst>
          </a:prstGeom>
          <a:solidFill>
            <a:srgbClr val="437066"/>
          </a:solidFill>
          <a:ln w="15240">
            <a:solidFill>
              <a:srgbClr val="C5D2CF"/>
            </a:solidFill>
            <a:prstDash val="solid"/>
          </a:ln>
        </p:spPr>
      </p:sp>
      <p:sp>
        <p:nvSpPr>
          <p:cNvPr id="24" name="Shape 22"/>
          <p:cNvSpPr/>
          <p:nvPr/>
        </p:nvSpPr>
        <p:spPr>
          <a:xfrm>
            <a:off x="663893" y="5595342"/>
            <a:ext cx="481846" cy="742236"/>
          </a:xfrm>
          <a:prstGeom prst="roundRect">
            <a:avLst>
              <a:gd name="adj" fmla="val 6706"/>
            </a:avLst>
          </a:prstGeom>
          <a:solidFill>
            <a:srgbClr val="DFECE9"/>
          </a:solidFill>
          <a:ln/>
        </p:spPr>
      </p:sp>
      <p:sp>
        <p:nvSpPr>
          <p:cNvPr id="25" name="Text 23"/>
          <p:cNvSpPr/>
          <p:nvPr/>
        </p:nvSpPr>
        <p:spPr>
          <a:xfrm>
            <a:off x="810697" y="5853470"/>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6" name="Text 24"/>
          <p:cNvSpPr/>
          <p:nvPr/>
        </p:nvSpPr>
        <p:spPr>
          <a:xfrm>
            <a:off x="1266111" y="5715714"/>
            <a:ext cx="1555433"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Changing CSS Selectors</a:t>
            </a:r>
            <a:endParaRPr lang="en-US" sz="1400" dirty="0">
              <a:latin typeface="Times New Roman" panose="02020603050405020304" pitchFamily="18" charset="0"/>
              <a:cs typeface="Times New Roman" panose="02020603050405020304" pitchFamily="18" charset="0"/>
            </a:endParaRPr>
          </a:p>
        </p:txBody>
      </p:sp>
      <p:sp>
        <p:nvSpPr>
          <p:cNvPr id="27" name="Text 25"/>
          <p:cNvSpPr/>
          <p:nvPr/>
        </p:nvSpPr>
        <p:spPr>
          <a:xfrm>
            <a:off x="1266111" y="5976223"/>
            <a:ext cx="12700397" cy="240983"/>
          </a:xfrm>
          <a:prstGeom prst="rect">
            <a:avLst/>
          </a:prstGeom>
          <a:noFill/>
          <a:ln/>
        </p:spPr>
        <p:txBody>
          <a:bodyPr wrap="non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Cars24's dynamically generated CSS classes frequently changed, breaking scripts. We adopted more stable selectors, such as `a[href*='/buy-used-']`, to ensure script longevity.</a:t>
            </a:r>
            <a:endParaRPr lang="en-US" sz="1400" dirty="0">
              <a:latin typeface="Times New Roman" panose="02020603050405020304" pitchFamily="18" charset="0"/>
              <a:cs typeface="Times New Roman" panose="02020603050405020304" pitchFamily="18" charset="0"/>
            </a:endParaRPr>
          </a:p>
        </p:txBody>
      </p:sp>
      <p:sp>
        <p:nvSpPr>
          <p:cNvPr id="28" name="Shape 26"/>
          <p:cNvSpPr/>
          <p:nvPr/>
        </p:nvSpPr>
        <p:spPr>
          <a:xfrm>
            <a:off x="648653" y="6473190"/>
            <a:ext cx="13333095" cy="1013698"/>
          </a:xfrm>
          <a:prstGeom prst="roundRect">
            <a:avLst>
              <a:gd name="adj" fmla="val 4992"/>
            </a:avLst>
          </a:prstGeom>
          <a:solidFill>
            <a:srgbClr val="437066"/>
          </a:solidFill>
          <a:ln w="15240">
            <a:solidFill>
              <a:srgbClr val="C5D2CF"/>
            </a:solidFill>
            <a:prstDash val="solid"/>
          </a:ln>
        </p:spPr>
      </p:sp>
      <p:sp>
        <p:nvSpPr>
          <p:cNvPr id="29" name="Shape 27"/>
          <p:cNvSpPr/>
          <p:nvPr/>
        </p:nvSpPr>
        <p:spPr>
          <a:xfrm>
            <a:off x="663893" y="6488430"/>
            <a:ext cx="481846" cy="983218"/>
          </a:xfrm>
          <a:prstGeom prst="roundRect">
            <a:avLst>
              <a:gd name="adj" fmla="val 6706"/>
            </a:avLst>
          </a:prstGeom>
          <a:solidFill>
            <a:srgbClr val="DFECE9"/>
          </a:solidFill>
          <a:ln/>
        </p:spPr>
      </p:sp>
      <p:sp>
        <p:nvSpPr>
          <p:cNvPr id="30" name="Text 28"/>
          <p:cNvSpPr/>
          <p:nvPr/>
        </p:nvSpPr>
        <p:spPr>
          <a:xfrm>
            <a:off x="810697" y="6867049"/>
            <a:ext cx="180618" cy="225862"/>
          </a:xfrm>
          <a:prstGeom prst="rect">
            <a:avLst/>
          </a:prstGeom>
          <a:noFill/>
          <a:ln/>
        </p:spPr>
        <p:txBody>
          <a:bodyPr wrap="none" lIns="0" tIns="0" rIns="0" bIns="0" rtlCol="0" anchor="t"/>
          <a:lstStyle/>
          <a:p>
            <a:pPr marL="0" indent="0" algn="l">
              <a:lnSpc>
                <a:spcPts val="1400"/>
              </a:lnSpc>
              <a:buNone/>
            </a:pPr>
            <a:r>
              <a:rPr lang="en-US" dirty="0">
                <a:solidFill>
                  <a:srgbClr val="000000"/>
                </a:solidFill>
                <a:latin typeface="Times New Roman" panose="02020603050405020304" pitchFamily="18" charset="0"/>
                <a:ea typeface="Kanit Light" pitchFamily="34" charset="-122"/>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p:txBody>
      </p:sp>
      <p:sp>
        <p:nvSpPr>
          <p:cNvPr id="31" name="Text 29"/>
          <p:cNvSpPr/>
          <p:nvPr/>
        </p:nvSpPr>
        <p:spPr>
          <a:xfrm>
            <a:off x="1266111" y="6608802"/>
            <a:ext cx="1661636" cy="188238"/>
          </a:xfrm>
          <a:prstGeom prst="rect">
            <a:avLst/>
          </a:prstGeom>
          <a:noFill/>
          <a:ln/>
        </p:spPr>
        <p:txBody>
          <a:bodyPr wrap="none" lIns="0" tIns="0" rIns="0" bIns="0" rtlCol="0" anchor="t"/>
          <a:lstStyle/>
          <a:p>
            <a:pPr marL="0" indent="0" algn="l">
              <a:lnSpc>
                <a:spcPts val="1450"/>
              </a:lnSpc>
              <a:buNone/>
            </a:pPr>
            <a:r>
              <a:rPr lang="en-US" sz="1400" dirty="0">
                <a:solidFill>
                  <a:srgbClr val="FFFFFF"/>
                </a:solidFill>
                <a:latin typeface="Times New Roman" panose="02020603050405020304" pitchFamily="18" charset="0"/>
                <a:ea typeface="Kanit Light" pitchFamily="34" charset="-122"/>
                <a:cs typeface="Times New Roman" panose="02020603050405020304" pitchFamily="18" charset="0"/>
              </a:rPr>
              <a:t>Extracting Nested Details</a:t>
            </a:r>
            <a:endParaRPr lang="en-US" sz="1400" dirty="0">
              <a:latin typeface="Times New Roman" panose="02020603050405020304" pitchFamily="18" charset="0"/>
              <a:cs typeface="Times New Roman" panose="02020603050405020304" pitchFamily="18" charset="0"/>
            </a:endParaRPr>
          </a:p>
        </p:txBody>
      </p:sp>
      <p:sp>
        <p:nvSpPr>
          <p:cNvPr id="32" name="Text 30"/>
          <p:cNvSpPr/>
          <p:nvPr/>
        </p:nvSpPr>
        <p:spPr>
          <a:xfrm>
            <a:off x="1266111" y="6869311"/>
            <a:ext cx="12700397" cy="481965"/>
          </a:xfrm>
          <a:prstGeom prst="rect">
            <a:avLst/>
          </a:prstGeom>
          <a:noFill/>
          <a:ln/>
        </p:spPr>
        <p:txBody>
          <a:bodyPr wrap="square" lIns="0" tIns="0" rIns="0" bIns="0" rtlCol="0" anchor="t"/>
          <a:lstStyle/>
          <a:p>
            <a:pPr marL="0" indent="0" algn="l">
              <a:lnSpc>
                <a:spcPts val="1850"/>
              </a:lnSpc>
              <a:buNone/>
            </a:pPr>
            <a:r>
              <a:rPr lang="en-US" sz="1400" dirty="0">
                <a:solidFill>
                  <a:srgbClr val="FFFFFF"/>
                </a:solidFill>
                <a:latin typeface="Times New Roman" panose="02020603050405020304" pitchFamily="18" charset="0"/>
                <a:ea typeface="Martel Sans" pitchFamily="34" charset="-122"/>
                <a:cs typeface="Times New Roman" panose="02020603050405020304" pitchFamily="18" charset="0"/>
              </a:rPr>
              <a:t>Key details like model, owner, and fuel type were only on individual car detail pages. Our process involved collecting all detail page links first, then navigating to each to extract structured information.</a:t>
            </a:r>
            <a:endParaRPr lang="en-US" sz="1400" dirty="0">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032AF440-C9D2-0AAD-5FB8-024C3808AB53}"/>
              </a:ext>
            </a:extLst>
          </p:cNvPr>
          <p:cNvPicPr>
            <a:picLocks noChangeAspect="1"/>
          </p:cNvPicPr>
          <p:nvPr/>
        </p:nvPicPr>
        <p:blipFill>
          <a:blip r:embed="rId3"/>
          <a:stretch>
            <a:fillRect/>
          </a:stretch>
        </p:blipFill>
        <p:spPr>
          <a:xfrm>
            <a:off x="12848734" y="7795966"/>
            <a:ext cx="1677971" cy="3234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46940" y="1315522"/>
            <a:ext cx="4536519" cy="566976"/>
          </a:xfrm>
          <a:prstGeom prst="rect">
            <a:avLst/>
          </a:prstGeom>
          <a:noFill/>
          <a:ln/>
        </p:spPr>
        <p:txBody>
          <a:bodyPr wrap="none" lIns="0" tIns="0" rIns="0" bIns="0" rtlCol="0" anchor="t"/>
          <a:lstStyle/>
          <a:p>
            <a:pPr marL="0" indent="0" algn="ctr">
              <a:lnSpc>
                <a:spcPts val="4450"/>
              </a:lnSpc>
              <a:buNone/>
            </a:pPr>
            <a:r>
              <a:rPr lang="en-US" sz="4000" dirty="0">
                <a:solidFill>
                  <a:srgbClr val="FFFFFF"/>
                </a:solidFill>
                <a:latin typeface="Times New Roman" panose="02020603050405020304" pitchFamily="18" charset="0"/>
                <a:ea typeface="Kanit Light" pitchFamily="34" charset="-122"/>
                <a:cs typeface="Times New Roman" panose="02020603050405020304" pitchFamily="18" charset="0"/>
              </a:rPr>
              <a:t>Tools &amp; Technologies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336125"/>
            <a:ext cx="13042821" cy="362903"/>
          </a:xfrm>
          <a:prstGeom prst="rect">
            <a:avLst/>
          </a:prstGeom>
          <a:noFill/>
          <a:ln/>
        </p:spPr>
        <p:txBody>
          <a:bodyPr wrap="none" lIns="0" tIns="0" rIns="0" bIns="0" rtlCol="0" anchor="t"/>
          <a:lstStyle/>
          <a:p>
            <a:pPr marL="0" indent="0" algn="ctr">
              <a:lnSpc>
                <a:spcPts val="2850"/>
              </a:lnSpc>
              <a:buNone/>
            </a:pPr>
            <a:r>
              <a:rPr lang="en-US" sz="2000" b="1" dirty="0">
                <a:solidFill>
                  <a:srgbClr val="FFFFFF"/>
                </a:solidFill>
                <a:latin typeface="Times New Roman" panose="02020603050405020304" pitchFamily="18" charset="0"/>
                <a:ea typeface="Martel Sans" pitchFamily="34" charset="-122"/>
                <a:cs typeface="Times New Roman" panose="02020603050405020304" pitchFamily="18" charset="0"/>
              </a:rPr>
              <a:t>Our tech stack enabled efficient and robust web scraping and data processing.</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954179"/>
            <a:ext cx="4196358" cy="2047994"/>
          </a:xfrm>
          <a:prstGeom prst="roundRect">
            <a:avLst>
              <a:gd name="adj" fmla="val 4652"/>
            </a:avLst>
          </a:prstGeom>
          <a:solidFill>
            <a:srgbClr val="DFECE9"/>
          </a:solidFill>
          <a:ln w="7620">
            <a:solidFill>
              <a:srgbClr val="C5D2CF"/>
            </a:solidFill>
            <a:prstDash val="solid"/>
          </a:ln>
        </p:spPr>
      </p:sp>
      <p:sp>
        <p:nvSpPr>
          <p:cNvPr id="5" name="Text 3"/>
          <p:cNvSpPr/>
          <p:nvPr/>
        </p:nvSpPr>
        <p:spPr>
          <a:xfrm>
            <a:off x="1028224" y="318861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00000"/>
                </a:solidFill>
                <a:latin typeface="Times New Roman" panose="02020603050405020304" pitchFamily="18" charset="0"/>
                <a:ea typeface="Kanit Light" pitchFamily="34" charset="-122"/>
                <a:cs typeface="Times New Roman" panose="02020603050405020304" pitchFamily="18" charset="0"/>
              </a:rPr>
              <a:t>Python</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028224" y="3679031"/>
            <a:ext cx="3727490" cy="725805"/>
          </a:xfrm>
          <a:prstGeom prst="rect">
            <a:avLst/>
          </a:prstGeom>
          <a:noFill/>
          <a:ln/>
        </p:spPr>
        <p:txBody>
          <a:bodyPr wrap="squar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Martel Sans" pitchFamily="34" charset="-122"/>
                <a:cs typeface="Times New Roman" panose="02020603050405020304" pitchFamily="18" charset="0"/>
              </a:rPr>
              <a:t>Core programming language for scripting and data manipulation.</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5216962" y="2954179"/>
            <a:ext cx="4196358" cy="2047994"/>
          </a:xfrm>
          <a:prstGeom prst="roundRect">
            <a:avLst>
              <a:gd name="adj" fmla="val 4652"/>
            </a:avLst>
          </a:prstGeom>
          <a:solidFill>
            <a:srgbClr val="DFECE9"/>
          </a:solidFill>
          <a:ln w="7620">
            <a:solidFill>
              <a:srgbClr val="C5D2CF"/>
            </a:solidFill>
            <a:prstDash val="solid"/>
          </a:ln>
        </p:spPr>
      </p:sp>
      <p:sp>
        <p:nvSpPr>
          <p:cNvPr id="8" name="Text 6"/>
          <p:cNvSpPr/>
          <p:nvPr/>
        </p:nvSpPr>
        <p:spPr>
          <a:xfrm>
            <a:off x="5451396" y="318861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00000"/>
                </a:solidFill>
                <a:latin typeface="Times New Roman" panose="02020603050405020304" pitchFamily="18" charset="0"/>
                <a:ea typeface="Kanit Light" pitchFamily="34" charset="-122"/>
                <a:cs typeface="Times New Roman" panose="02020603050405020304" pitchFamily="18" charset="0"/>
              </a:rPr>
              <a:t>Selenium WebDriver</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5451396" y="3679031"/>
            <a:ext cx="3727490" cy="725805"/>
          </a:xfrm>
          <a:prstGeom prst="rect">
            <a:avLst/>
          </a:prstGeom>
          <a:noFill/>
          <a:ln/>
        </p:spPr>
        <p:txBody>
          <a:bodyPr wrap="squar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Martel Sans" pitchFamily="34" charset="-122"/>
                <a:cs typeface="Times New Roman" panose="02020603050405020304" pitchFamily="18" charset="0"/>
              </a:rPr>
              <a:t>Automated browser interactions for dynamic content scraping.</a:t>
            </a:r>
            <a:endParaRPr lang="en-US" sz="2000" dirty="0">
              <a:latin typeface="Times New Roman" panose="02020603050405020304" pitchFamily="18" charset="0"/>
              <a:cs typeface="Times New Roman" panose="02020603050405020304" pitchFamily="18" charset="0"/>
            </a:endParaRPr>
          </a:p>
        </p:txBody>
      </p:sp>
      <p:sp>
        <p:nvSpPr>
          <p:cNvPr id="10" name="Shape 8"/>
          <p:cNvSpPr/>
          <p:nvPr/>
        </p:nvSpPr>
        <p:spPr>
          <a:xfrm>
            <a:off x="9640133" y="2954179"/>
            <a:ext cx="4196358" cy="2047994"/>
          </a:xfrm>
          <a:prstGeom prst="roundRect">
            <a:avLst>
              <a:gd name="adj" fmla="val 4652"/>
            </a:avLst>
          </a:prstGeom>
          <a:solidFill>
            <a:srgbClr val="DFECE9"/>
          </a:solidFill>
          <a:ln w="7620">
            <a:solidFill>
              <a:srgbClr val="C5D2CF"/>
            </a:solidFill>
            <a:prstDash val="solid"/>
          </a:ln>
        </p:spPr>
      </p:sp>
      <p:sp>
        <p:nvSpPr>
          <p:cNvPr id="11" name="Text 9"/>
          <p:cNvSpPr/>
          <p:nvPr/>
        </p:nvSpPr>
        <p:spPr>
          <a:xfrm>
            <a:off x="9874568" y="318861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00000"/>
                </a:solidFill>
                <a:latin typeface="Times New Roman" panose="02020603050405020304" pitchFamily="18" charset="0"/>
                <a:ea typeface="Kanit Light" pitchFamily="34" charset="-122"/>
                <a:cs typeface="Times New Roman" panose="02020603050405020304" pitchFamily="18" charset="0"/>
              </a:rPr>
              <a:t>Microsoft Edge</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9874568" y="3679031"/>
            <a:ext cx="3727490" cy="1088708"/>
          </a:xfrm>
          <a:prstGeom prst="rect">
            <a:avLst/>
          </a:prstGeom>
          <a:noFill/>
          <a:ln/>
        </p:spPr>
        <p:txBody>
          <a:bodyPr wrap="squar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Martel Sans" pitchFamily="34" charset="-122"/>
                <a:cs typeface="Times New Roman" panose="02020603050405020304" pitchFamily="18" charset="0"/>
              </a:rPr>
              <a:t>Browser for rendering web pages during scraping with msedgedriver.</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793790" y="5228987"/>
            <a:ext cx="6407944" cy="1685092"/>
          </a:xfrm>
          <a:prstGeom prst="roundRect">
            <a:avLst>
              <a:gd name="adj" fmla="val 5654"/>
            </a:avLst>
          </a:prstGeom>
          <a:solidFill>
            <a:srgbClr val="DFECE9"/>
          </a:solidFill>
          <a:ln w="7620">
            <a:solidFill>
              <a:srgbClr val="C5D2CF"/>
            </a:solidFill>
            <a:prstDash val="solid"/>
          </a:ln>
        </p:spPr>
      </p:sp>
      <p:sp>
        <p:nvSpPr>
          <p:cNvPr id="14" name="Text 12"/>
          <p:cNvSpPr/>
          <p:nvPr/>
        </p:nvSpPr>
        <p:spPr>
          <a:xfrm>
            <a:off x="1028224" y="5463421"/>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00000"/>
                </a:solidFill>
                <a:latin typeface="Times New Roman" panose="02020603050405020304" pitchFamily="18" charset="0"/>
                <a:ea typeface="Kanit Light" pitchFamily="34" charset="-122"/>
                <a:cs typeface="Times New Roman" panose="02020603050405020304" pitchFamily="18" charset="0"/>
              </a:rPr>
              <a:t>Pandas</a:t>
            </a:r>
            <a:endParaRPr lang="en-US" sz="2800" dirty="0">
              <a:latin typeface="Times New Roman" panose="02020603050405020304" pitchFamily="18" charset="0"/>
              <a:cs typeface="Times New Roman" panose="02020603050405020304" pitchFamily="18" charset="0"/>
            </a:endParaRPr>
          </a:p>
        </p:txBody>
      </p:sp>
      <p:sp>
        <p:nvSpPr>
          <p:cNvPr id="15" name="Text 13"/>
          <p:cNvSpPr/>
          <p:nvPr/>
        </p:nvSpPr>
        <p:spPr>
          <a:xfrm>
            <a:off x="1028224" y="5953839"/>
            <a:ext cx="5939076" cy="362903"/>
          </a:xfrm>
          <a:prstGeom prst="rect">
            <a:avLst/>
          </a:prstGeom>
          <a:noFill/>
          <a:ln/>
        </p:spPr>
        <p:txBody>
          <a:bodyPr wrap="non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Martel Sans" pitchFamily="34" charset="-122"/>
                <a:cs typeface="Times New Roman" panose="02020603050405020304" pitchFamily="18" charset="0"/>
              </a:rPr>
              <a:t>Data structures and analysis tool for structured data.</a:t>
            </a:r>
            <a:endParaRPr lang="en-US" sz="2000" dirty="0">
              <a:latin typeface="Times New Roman" panose="02020603050405020304" pitchFamily="18" charset="0"/>
              <a:cs typeface="Times New Roman" panose="02020603050405020304" pitchFamily="18" charset="0"/>
            </a:endParaRPr>
          </a:p>
        </p:txBody>
      </p:sp>
      <p:sp>
        <p:nvSpPr>
          <p:cNvPr id="16" name="Shape 14"/>
          <p:cNvSpPr/>
          <p:nvPr/>
        </p:nvSpPr>
        <p:spPr>
          <a:xfrm>
            <a:off x="7428548" y="5228987"/>
            <a:ext cx="6407944" cy="1685092"/>
          </a:xfrm>
          <a:prstGeom prst="roundRect">
            <a:avLst>
              <a:gd name="adj" fmla="val 5654"/>
            </a:avLst>
          </a:prstGeom>
          <a:solidFill>
            <a:srgbClr val="DFECE9"/>
          </a:solidFill>
          <a:ln w="7620">
            <a:solidFill>
              <a:srgbClr val="C5D2CF"/>
            </a:solidFill>
            <a:prstDash val="solid"/>
          </a:ln>
        </p:spPr>
      </p:sp>
      <p:sp>
        <p:nvSpPr>
          <p:cNvPr id="17" name="Text 15"/>
          <p:cNvSpPr/>
          <p:nvPr/>
        </p:nvSpPr>
        <p:spPr>
          <a:xfrm>
            <a:off x="7662982" y="5463421"/>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00000"/>
                </a:solidFill>
                <a:latin typeface="Times New Roman" panose="02020603050405020304" pitchFamily="18" charset="0"/>
                <a:ea typeface="Kanit Light" pitchFamily="34" charset="-122"/>
                <a:cs typeface="Times New Roman" panose="02020603050405020304" pitchFamily="18" charset="0"/>
              </a:rPr>
              <a:t>Jupyter Notebook</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7662982" y="5953839"/>
            <a:ext cx="5939076" cy="725805"/>
          </a:xfrm>
          <a:prstGeom prst="rect">
            <a:avLst/>
          </a:prstGeom>
          <a:noFill/>
          <a:ln/>
        </p:spPr>
        <p:txBody>
          <a:bodyPr wrap="squar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Martel Sans" pitchFamily="34" charset="-122"/>
                <a:cs typeface="Times New Roman" panose="02020603050405020304" pitchFamily="18" charset="0"/>
              </a:rPr>
              <a:t>Interactive computing environment for development and analysis.</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79A6DA28-FE9B-7FDC-DEA3-C3B04D86329E}"/>
              </a:ext>
            </a:extLst>
          </p:cNvPr>
          <p:cNvPicPr>
            <a:picLocks noChangeAspect="1"/>
          </p:cNvPicPr>
          <p:nvPr/>
        </p:nvPicPr>
        <p:blipFill>
          <a:blip r:embed="rId3"/>
          <a:stretch>
            <a:fillRect/>
          </a:stretch>
        </p:blipFill>
        <p:spPr>
          <a:xfrm>
            <a:off x="12848734" y="7795966"/>
            <a:ext cx="1677971" cy="3234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00568" y="673894"/>
            <a:ext cx="3629144" cy="453628"/>
          </a:xfrm>
          <a:prstGeom prst="rect">
            <a:avLst/>
          </a:prstGeom>
          <a:noFill/>
          <a:ln/>
        </p:spPr>
        <p:txBody>
          <a:bodyPr wrap="none" lIns="0" tIns="0" rIns="0" bIns="0" rtlCol="0" anchor="t"/>
          <a:lstStyle/>
          <a:p>
            <a:pPr marL="0" indent="0" algn="ctr">
              <a:lnSpc>
                <a:spcPts val="3550"/>
              </a:lnSpc>
              <a:buNone/>
            </a:pPr>
            <a:r>
              <a:rPr lang="en-US" sz="4000" dirty="0">
                <a:solidFill>
                  <a:srgbClr val="FFFFFF"/>
                </a:solidFill>
                <a:latin typeface="Times New Roman" panose="02020603050405020304" pitchFamily="18" charset="0"/>
                <a:ea typeface="Kanit Light" pitchFamily="34" charset="-122"/>
                <a:cs typeface="Times New Roman" panose="02020603050405020304" pitchFamily="18" charset="0"/>
              </a:rPr>
              <a:t>Visualizing Key Trends</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62833" y="1558290"/>
            <a:ext cx="6652368" cy="4897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2604134" y="6672109"/>
            <a:ext cx="2679383" cy="283488"/>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Times New Roman" panose="02020603050405020304" pitchFamily="18" charset="0"/>
                <a:ea typeface="Kanit Light" pitchFamily="34" charset="-122"/>
                <a:cs typeface="Times New Roman" panose="02020603050405020304" pitchFamily="18" charset="0"/>
              </a:rPr>
              <a:t>Average Car Prices per City</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793790" y="7173906"/>
            <a:ext cx="6300073" cy="290274"/>
          </a:xfrm>
          <a:prstGeom prst="rect">
            <a:avLst/>
          </a:prstGeom>
          <a:noFill/>
          <a:ln/>
        </p:spPr>
        <p:txBody>
          <a:bodyPr wrap="none" lIns="0" tIns="0" rIns="0" bIns="0" rtlCol="0" anchor="t"/>
          <a:lstStyle/>
          <a:p>
            <a:pPr marL="0" indent="0" algn="ctr">
              <a:lnSpc>
                <a:spcPts val="225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Compare the general price level of used Maruti Suzuki cars in each city.</a:t>
            </a:r>
            <a:endParaRPr lang="en-US"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584702" y="1558290"/>
            <a:ext cx="5040035" cy="4897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9970589" y="6672109"/>
            <a:ext cx="2268260" cy="283488"/>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Times New Roman" panose="02020603050405020304" pitchFamily="18" charset="0"/>
                <a:ea typeface="Kanit Light" pitchFamily="34" charset="-122"/>
                <a:cs typeface="Times New Roman" panose="02020603050405020304" pitchFamily="18" charset="0"/>
              </a:rPr>
              <a:t>Fuel Type Distribution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954682" y="7171899"/>
            <a:ext cx="6300073" cy="290274"/>
          </a:xfrm>
          <a:prstGeom prst="rect">
            <a:avLst/>
          </a:prstGeom>
          <a:noFill/>
          <a:ln/>
        </p:spPr>
        <p:txBody>
          <a:bodyPr wrap="none" lIns="0" tIns="0" rIns="0" bIns="0" rtlCol="0" anchor="t"/>
          <a:lstStyle/>
          <a:p>
            <a:pPr marL="0" indent="0" algn="ctr">
              <a:lnSpc>
                <a:spcPts val="225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Illustrates the popularity of different fuel types in each city's market.</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524E655-7B1A-F0FB-F045-5B776751B232}"/>
              </a:ext>
            </a:extLst>
          </p:cNvPr>
          <p:cNvPicPr>
            <a:picLocks noChangeAspect="1"/>
          </p:cNvPicPr>
          <p:nvPr/>
        </p:nvPicPr>
        <p:blipFill>
          <a:blip r:embed="rId5"/>
          <a:stretch>
            <a:fillRect/>
          </a:stretch>
        </p:blipFill>
        <p:spPr>
          <a:xfrm>
            <a:off x="12848734" y="7795966"/>
            <a:ext cx="1677971" cy="3234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20741" y="648414"/>
            <a:ext cx="6588800" cy="538758"/>
          </a:xfrm>
          <a:prstGeom prst="rect">
            <a:avLst/>
          </a:prstGeom>
          <a:noFill/>
          <a:ln/>
        </p:spPr>
        <p:txBody>
          <a:bodyPr wrap="none" lIns="0" tIns="0" rIns="0" bIns="0" rtlCol="0" anchor="t"/>
          <a:lstStyle/>
          <a:p>
            <a:pPr marL="0" indent="0" algn="ctr">
              <a:lnSpc>
                <a:spcPts val="4200"/>
              </a:lnSpc>
              <a:buNone/>
            </a:pPr>
            <a:r>
              <a:rPr lang="en-US" sz="4000" dirty="0">
                <a:solidFill>
                  <a:srgbClr val="FFFFFF"/>
                </a:solidFill>
                <a:latin typeface="Times New Roman" panose="02020603050405020304" pitchFamily="18" charset="0"/>
                <a:ea typeface="Kanit Light" pitchFamily="34" charset="-122"/>
                <a:cs typeface="Times New Roman" panose="02020603050405020304" pitchFamily="18" charset="0"/>
              </a:rPr>
              <a:t>Visualizing Key Trends (Continued)</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1671994"/>
            <a:ext cx="5938718" cy="4231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2576274" y="6148487"/>
            <a:ext cx="2693551" cy="336590"/>
          </a:xfrm>
          <a:prstGeom prst="rect">
            <a:avLst/>
          </a:prstGeom>
          <a:noFill/>
          <a:ln/>
        </p:spPr>
        <p:txBody>
          <a:bodyPr wrap="none" lIns="0" tIns="0" rIns="0" bIns="0" rtlCol="0" anchor="t"/>
          <a:lstStyle/>
          <a:p>
            <a:pPr marL="0" indent="0" algn="ctr">
              <a:lnSpc>
                <a:spcPts val="2650"/>
              </a:lnSpc>
              <a:buNone/>
            </a:pPr>
            <a:r>
              <a:rPr lang="en-US" sz="2400" dirty="0">
                <a:solidFill>
                  <a:srgbClr val="FFFFFF"/>
                </a:solidFill>
                <a:latin typeface="Times New Roman" panose="02020603050405020304" pitchFamily="18" charset="0"/>
                <a:ea typeface="Kanit Light" pitchFamily="34" charset="-122"/>
                <a:cs typeface="Times New Roman" panose="02020603050405020304" pitchFamily="18" charset="0"/>
              </a:rPr>
              <a:t>Price vs. KM Driven</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793790" y="6697623"/>
            <a:ext cx="6258520" cy="689610"/>
          </a:xfrm>
          <a:prstGeom prst="rect">
            <a:avLst/>
          </a:prstGeom>
          <a:noFill/>
          <a:ln/>
        </p:spPr>
        <p:txBody>
          <a:bodyPr wrap="square" lIns="0" tIns="0" rIns="0" bIns="0" rtlCol="0" anchor="t"/>
          <a:lstStyle/>
          <a:p>
            <a:pPr marL="0" indent="0" algn="ctr">
              <a:lnSpc>
                <a:spcPts val="270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Reveals how car prices depreciate with increased mileage across the 3 cities.</a:t>
            </a:r>
            <a:endParaRPr lang="en-US"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585710" y="1671995"/>
            <a:ext cx="5945505" cy="4231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9277350" y="6145649"/>
            <a:ext cx="2875121" cy="336590"/>
          </a:xfrm>
          <a:prstGeom prst="rect">
            <a:avLst/>
          </a:prstGeom>
          <a:noFill/>
          <a:ln/>
        </p:spPr>
        <p:txBody>
          <a:bodyPr wrap="none" lIns="0" tIns="0" rIns="0" bIns="0" rtlCol="0" anchor="t"/>
          <a:lstStyle/>
          <a:p>
            <a:pPr marL="0" indent="0" algn="ctr">
              <a:lnSpc>
                <a:spcPts val="2650"/>
              </a:lnSpc>
              <a:buNone/>
            </a:pPr>
            <a:r>
              <a:rPr lang="en-US" sz="2400" dirty="0">
                <a:solidFill>
                  <a:srgbClr val="FFFFFF"/>
                </a:solidFill>
                <a:latin typeface="Times New Roman" panose="02020603050405020304" pitchFamily="18" charset="0"/>
                <a:ea typeface="Kanit Light" pitchFamily="34" charset="-122"/>
                <a:cs typeface="Times New Roman" panose="02020603050405020304" pitchFamily="18" charset="0"/>
              </a:rPr>
              <a:t>Transmission Preference</a:t>
            </a:r>
            <a:endParaRPr lang="en-US" sz="2400" dirty="0">
              <a:latin typeface="Times New Roman" panose="02020603050405020304" pitchFamily="18" charset="0"/>
              <a:cs typeface="Times New Roman" panose="02020603050405020304" pitchFamily="18" charset="0"/>
            </a:endParaRPr>
          </a:p>
        </p:txBody>
      </p:sp>
      <p:sp>
        <p:nvSpPr>
          <p:cNvPr id="8" name="Text 4"/>
          <p:cNvSpPr/>
          <p:nvPr/>
        </p:nvSpPr>
        <p:spPr>
          <a:xfrm>
            <a:off x="7585710" y="6697623"/>
            <a:ext cx="6258520" cy="689610"/>
          </a:xfrm>
          <a:prstGeom prst="rect">
            <a:avLst/>
          </a:prstGeom>
          <a:noFill/>
          <a:ln/>
        </p:spPr>
        <p:txBody>
          <a:bodyPr wrap="square" lIns="0" tIns="0" rIns="0" bIns="0" rtlCol="0" anchor="t"/>
          <a:lstStyle/>
          <a:p>
            <a:pPr marL="0" indent="0" algn="ctr">
              <a:lnSpc>
                <a:spcPts val="270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Highlights the prevalence and pricing differences between manual and automatic cars.</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86D530A-7361-043E-94DE-30CD60E506FF}"/>
              </a:ext>
            </a:extLst>
          </p:cNvPr>
          <p:cNvPicPr>
            <a:picLocks noChangeAspect="1"/>
          </p:cNvPicPr>
          <p:nvPr/>
        </p:nvPicPr>
        <p:blipFill>
          <a:blip r:embed="rId5"/>
          <a:stretch>
            <a:fillRect/>
          </a:stretch>
        </p:blipFill>
        <p:spPr>
          <a:xfrm>
            <a:off x="12848734" y="7795966"/>
            <a:ext cx="1677971" cy="3234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4747974" y="2892028"/>
            <a:ext cx="5134451" cy="481965"/>
          </a:xfrm>
          <a:prstGeom prst="rect">
            <a:avLst/>
          </a:prstGeom>
          <a:noFill/>
          <a:ln/>
        </p:spPr>
        <p:txBody>
          <a:bodyPr wrap="none" lIns="0" tIns="0" rIns="0" bIns="0" rtlCol="0" anchor="t"/>
          <a:lstStyle/>
          <a:p>
            <a:pPr marL="0" indent="0" algn="ctr">
              <a:lnSpc>
                <a:spcPts val="3750"/>
              </a:lnSpc>
              <a:buNone/>
            </a:pPr>
            <a:r>
              <a:rPr lang="en-US" sz="4000" dirty="0">
                <a:solidFill>
                  <a:srgbClr val="FFFFFF"/>
                </a:solidFill>
                <a:latin typeface="Times New Roman" panose="02020603050405020304" pitchFamily="18" charset="0"/>
                <a:ea typeface="Kanit Light" pitchFamily="34" charset="-122"/>
                <a:cs typeface="Times New Roman" panose="02020603050405020304" pitchFamily="18" charset="0"/>
              </a:rPr>
              <a:t>Key Insights from Our Analysis</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793790" y="3700165"/>
            <a:ext cx="13042821" cy="308372"/>
          </a:xfrm>
          <a:prstGeom prst="rect">
            <a:avLst/>
          </a:prstGeom>
          <a:noFill/>
          <a:ln/>
        </p:spPr>
        <p:txBody>
          <a:bodyPr wrap="none" lIns="0" tIns="0" rIns="0" bIns="0" rtlCol="0" anchor="t"/>
          <a:lstStyle/>
          <a:p>
            <a:pPr marL="0" indent="0" algn="ctr">
              <a:lnSpc>
                <a:spcPts val="2400"/>
              </a:lnSpc>
              <a:buNone/>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Our data reveals distinct patterns in used car pricing and consumer preferences across major cities.</a:t>
            </a:r>
            <a:endParaRPr lang="en-US"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93790" y="4435197"/>
            <a:ext cx="192762" cy="240983"/>
          </a:xfrm>
          <a:prstGeom prst="rect">
            <a:avLst/>
          </a:prstGeom>
        </p:spPr>
      </p:pic>
      <p:sp>
        <p:nvSpPr>
          <p:cNvPr id="6" name="Shape 2"/>
          <p:cNvSpPr/>
          <p:nvPr/>
        </p:nvSpPr>
        <p:spPr>
          <a:xfrm>
            <a:off x="793790" y="4739878"/>
            <a:ext cx="4219099" cy="22860"/>
          </a:xfrm>
          <a:prstGeom prst="rect">
            <a:avLst/>
          </a:prstGeom>
          <a:solidFill>
            <a:srgbClr val="437066"/>
          </a:solidFill>
          <a:ln/>
        </p:spPr>
      </p:sp>
      <p:sp>
        <p:nvSpPr>
          <p:cNvPr id="7" name="Text 3"/>
          <p:cNvSpPr/>
          <p:nvPr/>
        </p:nvSpPr>
        <p:spPr>
          <a:xfrm>
            <a:off x="793790" y="4881920"/>
            <a:ext cx="2409944" cy="301228"/>
          </a:xfrm>
          <a:prstGeom prst="rect">
            <a:avLst/>
          </a:prstGeom>
          <a:noFill/>
          <a:ln/>
        </p:spPr>
        <p:txBody>
          <a:bodyPr wrap="none" lIns="0" tIns="0" rIns="0" bIns="0" rtlCol="0" anchor="t"/>
          <a:lstStyle/>
          <a:p>
            <a:pPr marL="0" indent="0" algn="l">
              <a:lnSpc>
                <a:spcPts val="2350"/>
              </a:lnSpc>
              <a:buNone/>
            </a:pPr>
            <a:r>
              <a:rPr lang="en-US" sz="2400" dirty="0">
                <a:solidFill>
                  <a:srgbClr val="437066"/>
                </a:solidFill>
                <a:latin typeface="Times New Roman" panose="02020603050405020304" pitchFamily="18" charset="0"/>
                <a:ea typeface="Kanit Light" pitchFamily="34" charset="-122"/>
                <a:cs typeface="Times New Roman" panose="02020603050405020304" pitchFamily="18" charset="0"/>
              </a:rPr>
              <a:t>City Price Dynamics</a:t>
            </a:r>
            <a:endParaRPr lang="en-US" sz="2400" dirty="0">
              <a:latin typeface="Times New Roman" panose="02020603050405020304" pitchFamily="18" charset="0"/>
              <a:cs typeface="Times New Roman" panose="02020603050405020304" pitchFamily="18" charset="0"/>
            </a:endParaRPr>
          </a:p>
        </p:txBody>
      </p:sp>
      <p:sp>
        <p:nvSpPr>
          <p:cNvPr id="8" name="Text 4"/>
          <p:cNvSpPr/>
          <p:nvPr/>
        </p:nvSpPr>
        <p:spPr>
          <a:xfrm>
            <a:off x="793790" y="5298758"/>
            <a:ext cx="4219099" cy="616744"/>
          </a:xfrm>
          <a:prstGeom prst="rect">
            <a:avLst/>
          </a:prstGeom>
          <a:noFill/>
          <a:ln/>
        </p:spPr>
        <p:txBody>
          <a:bodyPr wrap="square" lIns="0" tIns="0" rIns="0" bIns="0" rtlCol="0" anchor="t"/>
          <a:lstStyle/>
          <a:p>
            <a:pPr marL="342900" indent="-342900" algn="l">
              <a:lnSpc>
                <a:spcPts val="2400"/>
              </a:lnSpc>
              <a:buSzPct val="100000"/>
              <a:buChar char="•"/>
            </a:pP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Bengaluru</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shows the highest average resale price at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₹4.65 lakh</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Text 5"/>
          <p:cNvSpPr/>
          <p:nvPr/>
        </p:nvSpPr>
        <p:spPr>
          <a:xfrm>
            <a:off x="793790" y="5982891"/>
            <a:ext cx="4219099" cy="616744"/>
          </a:xfrm>
          <a:prstGeom prst="rect">
            <a:avLst/>
          </a:prstGeom>
          <a:noFill/>
          <a:ln/>
        </p:spPr>
        <p:txBody>
          <a:bodyPr wrap="square" lIns="0" tIns="0" rIns="0" bIns="0" rtlCol="0" anchor="t"/>
          <a:lstStyle/>
          <a:p>
            <a:pPr marL="342900" indent="-342900" algn="l">
              <a:lnSpc>
                <a:spcPts val="2400"/>
              </a:lnSpc>
              <a:buSzPct val="100000"/>
              <a:buChar char="•"/>
            </a:pP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Ahmedabad</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has the lowest average resale price, around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₹3.41 lakh</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0" name="Text 6"/>
          <p:cNvSpPr/>
          <p:nvPr/>
        </p:nvSpPr>
        <p:spPr>
          <a:xfrm>
            <a:off x="793790" y="6667024"/>
            <a:ext cx="4219099" cy="616744"/>
          </a:xfrm>
          <a:prstGeom prst="rect">
            <a:avLst/>
          </a:prstGeom>
          <a:noFill/>
          <a:ln/>
        </p:spPr>
        <p:txBody>
          <a:bodyPr wrap="square" lIns="0" tIns="0" rIns="0" bIns="0" rtlCol="0" anchor="t"/>
          <a:lstStyle/>
          <a:p>
            <a:pPr marL="342900" indent="-342900" algn="l">
              <a:lnSpc>
                <a:spcPts val="2400"/>
              </a:lnSpc>
              <a:buSzPct val="100000"/>
              <a:buChar char="•"/>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Listings are consistent across all three cities (260 each).</a:t>
            </a:r>
            <a:endParaRPr lang="en-US"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5205651" y="4435197"/>
            <a:ext cx="192762" cy="240983"/>
          </a:xfrm>
          <a:prstGeom prst="rect">
            <a:avLst/>
          </a:prstGeom>
        </p:spPr>
      </p:pic>
      <p:sp>
        <p:nvSpPr>
          <p:cNvPr id="12" name="Shape 7"/>
          <p:cNvSpPr/>
          <p:nvPr/>
        </p:nvSpPr>
        <p:spPr>
          <a:xfrm>
            <a:off x="5205651" y="4739878"/>
            <a:ext cx="4219099" cy="22860"/>
          </a:xfrm>
          <a:prstGeom prst="rect">
            <a:avLst/>
          </a:prstGeom>
          <a:solidFill>
            <a:srgbClr val="437066"/>
          </a:solidFill>
          <a:ln/>
        </p:spPr>
      </p:sp>
      <p:sp>
        <p:nvSpPr>
          <p:cNvPr id="13" name="Text 8"/>
          <p:cNvSpPr/>
          <p:nvPr/>
        </p:nvSpPr>
        <p:spPr>
          <a:xfrm>
            <a:off x="5205651" y="4881920"/>
            <a:ext cx="2409944" cy="301228"/>
          </a:xfrm>
          <a:prstGeom prst="rect">
            <a:avLst/>
          </a:prstGeom>
          <a:noFill/>
          <a:ln/>
        </p:spPr>
        <p:txBody>
          <a:bodyPr wrap="none" lIns="0" tIns="0" rIns="0" bIns="0" rtlCol="0" anchor="t"/>
          <a:lstStyle/>
          <a:p>
            <a:pPr marL="0" indent="0" algn="l">
              <a:lnSpc>
                <a:spcPts val="2350"/>
              </a:lnSpc>
              <a:buNone/>
            </a:pPr>
            <a:r>
              <a:rPr lang="en-US" sz="2400" dirty="0">
                <a:solidFill>
                  <a:srgbClr val="437066"/>
                </a:solidFill>
                <a:latin typeface="Times New Roman" panose="02020603050405020304" pitchFamily="18" charset="0"/>
                <a:ea typeface="Kanit Light" pitchFamily="34" charset="-122"/>
                <a:cs typeface="Times New Roman" panose="02020603050405020304" pitchFamily="18" charset="0"/>
              </a:rPr>
              <a:t>Fuel Type Preferences</a:t>
            </a:r>
            <a:endParaRPr lang="en-US" sz="2400" dirty="0">
              <a:latin typeface="Times New Roman" panose="02020603050405020304" pitchFamily="18" charset="0"/>
              <a:cs typeface="Times New Roman" panose="02020603050405020304" pitchFamily="18" charset="0"/>
            </a:endParaRPr>
          </a:p>
        </p:txBody>
      </p:sp>
      <p:sp>
        <p:nvSpPr>
          <p:cNvPr id="14" name="Text 9"/>
          <p:cNvSpPr/>
          <p:nvPr/>
        </p:nvSpPr>
        <p:spPr>
          <a:xfrm>
            <a:off x="5205651" y="5298758"/>
            <a:ext cx="4219099" cy="925116"/>
          </a:xfrm>
          <a:prstGeom prst="rect">
            <a:avLst/>
          </a:prstGeom>
          <a:noFill/>
          <a:ln/>
        </p:spPr>
        <p:txBody>
          <a:bodyPr wrap="square" lIns="0" tIns="0" rIns="0" bIns="0" rtlCol="0" anchor="t"/>
          <a:lstStyle/>
          <a:p>
            <a:pPr marL="342900" indent="-342900" algn="l">
              <a:lnSpc>
                <a:spcPts val="2400"/>
              </a:lnSpc>
              <a:buSzPct val="100000"/>
              <a:buChar char="•"/>
            </a:pP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Petrol</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is the dominant fuel type, accounting for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over 80%</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of listings in all cities.</a:t>
            </a:r>
            <a:endParaRPr lang="en-US" dirty="0">
              <a:latin typeface="Times New Roman" panose="02020603050405020304" pitchFamily="18" charset="0"/>
              <a:cs typeface="Times New Roman" panose="02020603050405020304" pitchFamily="18" charset="0"/>
            </a:endParaRPr>
          </a:p>
        </p:txBody>
      </p:sp>
      <p:sp>
        <p:nvSpPr>
          <p:cNvPr id="15" name="Text 10"/>
          <p:cNvSpPr/>
          <p:nvPr/>
        </p:nvSpPr>
        <p:spPr>
          <a:xfrm>
            <a:off x="5205651" y="6291263"/>
            <a:ext cx="4219099" cy="925116"/>
          </a:xfrm>
          <a:prstGeom prst="rect">
            <a:avLst/>
          </a:prstGeom>
          <a:noFill/>
          <a:ln/>
        </p:spPr>
        <p:txBody>
          <a:bodyPr wrap="square" lIns="0" tIns="0" rIns="0" bIns="0" rtlCol="0" anchor="t"/>
          <a:lstStyle/>
          <a:p>
            <a:pPr marL="342900" indent="-342900" algn="l">
              <a:lnSpc>
                <a:spcPts val="2400"/>
              </a:lnSpc>
              <a:buSzPct val="100000"/>
              <a:buChar char="•"/>
            </a:pP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CNG</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vehicles have a minimal presence, completely absent from Bengaluru's listings.</a:t>
            </a:r>
            <a:endParaRPr lang="en-US" dirty="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6"/>
          <a:stretch>
            <a:fillRect/>
          </a:stretch>
        </p:blipFill>
        <p:spPr>
          <a:xfrm>
            <a:off x="9617512" y="4435197"/>
            <a:ext cx="192762" cy="240983"/>
          </a:xfrm>
          <a:prstGeom prst="rect">
            <a:avLst/>
          </a:prstGeom>
        </p:spPr>
      </p:pic>
      <p:sp>
        <p:nvSpPr>
          <p:cNvPr id="17" name="Shape 11"/>
          <p:cNvSpPr/>
          <p:nvPr/>
        </p:nvSpPr>
        <p:spPr>
          <a:xfrm>
            <a:off x="9617512" y="4739878"/>
            <a:ext cx="4219099" cy="22860"/>
          </a:xfrm>
          <a:prstGeom prst="rect">
            <a:avLst/>
          </a:prstGeom>
          <a:solidFill>
            <a:srgbClr val="437066"/>
          </a:solidFill>
          <a:ln/>
        </p:spPr>
      </p:sp>
      <p:sp>
        <p:nvSpPr>
          <p:cNvPr id="18" name="Text 12"/>
          <p:cNvSpPr/>
          <p:nvPr/>
        </p:nvSpPr>
        <p:spPr>
          <a:xfrm>
            <a:off x="9617512" y="4881920"/>
            <a:ext cx="2409944" cy="301228"/>
          </a:xfrm>
          <a:prstGeom prst="rect">
            <a:avLst/>
          </a:prstGeom>
          <a:noFill/>
          <a:ln/>
        </p:spPr>
        <p:txBody>
          <a:bodyPr wrap="none" lIns="0" tIns="0" rIns="0" bIns="0" rtlCol="0" anchor="t"/>
          <a:lstStyle/>
          <a:p>
            <a:pPr marL="0" indent="0" algn="l">
              <a:lnSpc>
                <a:spcPts val="2350"/>
              </a:lnSpc>
              <a:buNone/>
            </a:pPr>
            <a:r>
              <a:rPr lang="en-US" sz="2400" dirty="0">
                <a:solidFill>
                  <a:srgbClr val="437066"/>
                </a:solidFill>
                <a:latin typeface="Times New Roman" panose="02020603050405020304" pitchFamily="18" charset="0"/>
                <a:ea typeface="Kanit Light" pitchFamily="34" charset="-122"/>
                <a:cs typeface="Times New Roman" panose="02020603050405020304" pitchFamily="18" charset="0"/>
              </a:rPr>
              <a:t>Transmission Value</a:t>
            </a:r>
            <a:endParaRPr lang="en-US" sz="2400" dirty="0">
              <a:latin typeface="Times New Roman" panose="02020603050405020304" pitchFamily="18" charset="0"/>
              <a:cs typeface="Times New Roman" panose="02020603050405020304" pitchFamily="18" charset="0"/>
            </a:endParaRPr>
          </a:p>
        </p:txBody>
      </p:sp>
      <p:sp>
        <p:nvSpPr>
          <p:cNvPr id="19" name="Text 13"/>
          <p:cNvSpPr/>
          <p:nvPr/>
        </p:nvSpPr>
        <p:spPr>
          <a:xfrm>
            <a:off x="9617512" y="5298758"/>
            <a:ext cx="4219099" cy="925116"/>
          </a:xfrm>
          <a:prstGeom prst="rect">
            <a:avLst/>
          </a:prstGeom>
          <a:noFill/>
          <a:ln/>
        </p:spPr>
        <p:txBody>
          <a:bodyPr wrap="square" lIns="0" tIns="0" rIns="0" bIns="0" rtlCol="0" anchor="t"/>
          <a:lstStyle/>
          <a:p>
            <a:pPr marL="342900" indent="-342900" algn="l">
              <a:lnSpc>
                <a:spcPts val="2400"/>
              </a:lnSpc>
              <a:buSzPct val="100000"/>
              <a:buChar char="•"/>
            </a:pP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Automatic</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cars command a significant premium, averaging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₹5.23 lakh</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compared to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₹3.75 lakh</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for Manuals.</a:t>
            </a:r>
            <a:endParaRPr lang="en-US" dirty="0">
              <a:latin typeface="Times New Roman" panose="02020603050405020304" pitchFamily="18" charset="0"/>
              <a:cs typeface="Times New Roman" panose="02020603050405020304" pitchFamily="18" charset="0"/>
            </a:endParaRPr>
          </a:p>
        </p:txBody>
      </p:sp>
      <p:sp>
        <p:nvSpPr>
          <p:cNvPr id="20" name="Text 14"/>
          <p:cNvSpPr/>
          <p:nvPr/>
        </p:nvSpPr>
        <p:spPr>
          <a:xfrm>
            <a:off x="9617512" y="6291263"/>
            <a:ext cx="4219099" cy="925116"/>
          </a:xfrm>
          <a:prstGeom prst="rect">
            <a:avLst/>
          </a:prstGeom>
          <a:noFill/>
          <a:ln/>
        </p:spPr>
        <p:txBody>
          <a:bodyPr wrap="square" lIns="0" tIns="0" rIns="0" bIns="0" rtlCol="0" anchor="t"/>
          <a:lstStyle/>
          <a:p>
            <a:pPr marL="342900" indent="-342900" algn="l">
              <a:lnSpc>
                <a:spcPts val="2400"/>
              </a:lnSpc>
              <a:buSzPct val="100000"/>
              <a:buChar char="•"/>
            </a:pP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The automatic premium is most pronounced in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Ahmedabad</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and </a:t>
            </a:r>
            <a:r>
              <a:rPr lang="en-US" b="1" dirty="0">
                <a:solidFill>
                  <a:srgbClr val="FFFFFF"/>
                </a:solidFill>
                <a:latin typeface="Times New Roman" panose="02020603050405020304" pitchFamily="18" charset="0"/>
                <a:ea typeface="Martel Sans" pitchFamily="34" charset="-122"/>
                <a:cs typeface="Times New Roman" panose="02020603050405020304" pitchFamily="18" charset="0"/>
              </a:rPr>
              <a:t>Mumbai</a:t>
            </a:r>
            <a:r>
              <a:rPr lang="en-US" dirty="0">
                <a:solidFill>
                  <a:srgbClr val="FFFFFF"/>
                </a:solidFill>
                <a:latin typeface="Times New Roman" panose="02020603050405020304" pitchFamily="18" charset="0"/>
                <a:ea typeface="Martel Sans" pitchFamily="34" charset="-122"/>
                <a:cs typeface="Times New Roman" panose="02020603050405020304" pitchFamily="18" charset="0"/>
              </a:rPr>
              <a:t> (approx. +₹1.7 lakh).</a:t>
            </a:r>
            <a:endParaRPr lang="en-US"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8507BAF6-51C8-3BE0-E09B-CDDF344A6925}"/>
              </a:ext>
            </a:extLst>
          </p:cNvPr>
          <p:cNvPicPr>
            <a:picLocks noChangeAspect="1"/>
          </p:cNvPicPr>
          <p:nvPr/>
        </p:nvPicPr>
        <p:blipFill>
          <a:blip r:embed="rId7"/>
          <a:stretch>
            <a:fillRect/>
          </a:stretch>
        </p:blipFill>
        <p:spPr>
          <a:xfrm>
            <a:off x="12848734" y="7795966"/>
            <a:ext cx="1677971" cy="3234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903</Words>
  <Application>Microsoft Office PowerPoint</Application>
  <PresentationFormat>Custom</PresentationFormat>
  <Paragraphs>94</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Divya Sharma</dc:creator>
  <cp:lastModifiedBy>Mohammed Shahrukh</cp:lastModifiedBy>
  <cp:revision>5</cp:revision>
  <dcterms:created xsi:type="dcterms:W3CDTF">2025-09-15T07:15:03Z</dcterms:created>
  <dcterms:modified xsi:type="dcterms:W3CDTF">2025-09-17T12:51:16Z</dcterms:modified>
</cp:coreProperties>
</file>